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1598" r:id="rId2"/>
    <p:sldId id="1605" r:id="rId3"/>
    <p:sldId id="1607" r:id="rId4"/>
    <p:sldId id="1610" r:id="rId5"/>
    <p:sldId id="1606" r:id="rId6"/>
    <p:sldId id="258" r:id="rId7"/>
    <p:sldId id="1611" r:id="rId8"/>
    <p:sldId id="1604" r:id="rId9"/>
    <p:sldId id="1660" r:id="rId10"/>
    <p:sldId id="1615" r:id="rId11"/>
    <p:sldId id="271" r:id="rId12"/>
    <p:sldId id="1661" r:id="rId13"/>
    <p:sldId id="1612" r:id="rId14"/>
    <p:sldId id="1613" r:id="rId15"/>
    <p:sldId id="1597" r:id="rId16"/>
    <p:sldId id="811" r:id="rId17"/>
    <p:sldId id="1602" r:id="rId18"/>
    <p:sldId id="1653" r:id="rId19"/>
    <p:sldId id="1617" r:id="rId20"/>
    <p:sldId id="304" r:id="rId21"/>
    <p:sldId id="1618" r:id="rId22"/>
    <p:sldId id="1619" r:id="rId23"/>
    <p:sldId id="1636" r:id="rId24"/>
    <p:sldId id="1637" r:id="rId25"/>
    <p:sldId id="1646" r:id="rId26"/>
    <p:sldId id="305" r:id="rId27"/>
    <p:sldId id="1614" r:id="rId28"/>
    <p:sldId id="754" r:id="rId29"/>
    <p:sldId id="1647" r:id="rId30"/>
    <p:sldId id="1625" r:id="rId31"/>
    <p:sldId id="1626" r:id="rId32"/>
    <p:sldId id="1627" r:id="rId33"/>
    <p:sldId id="1648" r:id="rId34"/>
    <p:sldId id="1642" r:id="rId35"/>
    <p:sldId id="1681" r:id="rId36"/>
    <p:sldId id="1649" r:id="rId37"/>
    <p:sldId id="1670" r:id="rId38"/>
    <p:sldId id="1671" r:id="rId39"/>
    <p:sldId id="1672" r:id="rId40"/>
    <p:sldId id="1673" r:id="rId41"/>
    <p:sldId id="1667" r:id="rId42"/>
    <p:sldId id="1632" r:id="rId43"/>
    <p:sldId id="1634" r:id="rId44"/>
    <p:sldId id="1666" r:id="rId45"/>
    <p:sldId id="1674" r:id="rId46"/>
    <p:sldId id="1668" r:id="rId47"/>
    <p:sldId id="1675" r:id="rId48"/>
    <p:sldId id="1676" r:id="rId49"/>
    <p:sldId id="1677" r:id="rId50"/>
    <p:sldId id="1650" r:id="rId51"/>
    <p:sldId id="1638" r:id="rId52"/>
    <p:sldId id="1659" r:id="rId53"/>
    <p:sldId id="1639" r:id="rId54"/>
    <p:sldId id="1640" r:id="rId55"/>
    <p:sldId id="1665" r:id="rId56"/>
    <p:sldId id="1664" r:id="rId57"/>
    <p:sldId id="1656" r:id="rId58"/>
    <p:sldId id="1643" r:id="rId59"/>
    <p:sldId id="1651" r:id="rId60"/>
    <p:sldId id="755" r:id="rId61"/>
    <p:sldId id="300" r:id="rId62"/>
    <p:sldId id="1645" r:id="rId63"/>
    <p:sldId id="1652" r:id="rId64"/>
    <p:sldId id="1655" r:id="rId65"/>
    <p:sldId id="1654" r:id="rId66"/>
    <p:sldId id="1657" r:id="rId67"/>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C71"/>
    <a:srgbClr val="DEE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923" autoAdjust="0"/>
    <p:restoredTop sz="80195" autoAdjust="0"/>
  </p:normalViewPr>
  <p:slideViewPr>
    <p:cSldViewPr snapToGrid="0">
      <p:cViewPr varScale="1">
        <p:scale>
          <a:sx n="94" d="100"/>
          <a:sy n="94" d="100"/>
        </p:scale>
        <p:origin x="58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E077DA-6F0F-44C6-B7F8-A2B8D3EBD239}" type="datetimeFigureOut">
              <a:rPr lang="sv-SE" smtClean="0"/>
              <a:t>2022-03-22</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F549D2-47A4-4FE9-B370-F3551A103309}" type="slidenum">
              <a:rPr lang="sv-SE" smtClean="0"/>
              <a:t>‹#›</a:t>
            </a:fld>
            <a:endParaRPr lang="sv-SE"/>
          </a:p>
        </p:txBody>
      </p:sp>
    </p:spTree>
    <p:extLst>
      <p:ext uri="{BB962C8B-B14F-4D97-AF65-F5344CB8AC3E}">
        <p14:creationId xmlns:p14="http://schemas.microsoft.com/office/powerpoint/2010/main" val="3468599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Calibri" panose="020F0502020204030204" pitchFamily="34" charset="0"/>
                <a:ea typeface="Calibri" panose="020F0502020204030204" pitchFamily="34" charset="0"/>
                <a:cs typeface="Times New Roman" panose="02020603050405020304" pitchFamily="18" charset="0"/>
              </a:rPr>
              <a:t>Jag är här för att prata om hur kommunen skulle kunna jobba för en mer resurssmart materialanvändning.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Calibri" panose="020F0502020204030204" pitchFamily="34" charset="0"/>
                <a:ea typeface="Calibri" panose="020F0502020204030204" pitchFamily="34" charset="0"/>
                <a:cs typeface="Times New Roman" panose="02020603050405020304" pitchFamily="18" charset="0"/>
              </a:rPr>
              <a:t>GLÖM INTE ATT SKRIVA IN DITT NAMN OCH DINA KONTAKTUPPGIFTER I BILDEN!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Calibri" panose="020F0502020204030204" pitchFamily="34" charset="0"/>
                <a:ea typeface="Calibri" panose="020F0502020204030204" pitchFamily="34" charset="0"/>
                <a:cs typeface="Times New Roman" panose="02020603050405020304" pitchFamily="18" charset="0"/>
              </a:rPr>
              <a:t>UNDVIK ATT DELA UT PAPPER MEN SKICKA GÄRNA PRESENTATIONEN DIGITALT EFTER MÖTET OM DELTAGARNA ÖNSKAR DET. </a:t>
            </a:r>
          </a:p>
          <a:p>
            <a:endParaRPr lang="sv-SE" dirty="0"/>
          </a:p>
        </p:txBody>
      </p:sp>
      <p:sp>
        <p:nvSpPr>
          <p:cNvPr id="4" name="Platshållare för bildnummer 3"/>
          <p:cNvSpPr>
            <a:spLocks noGrp="1"/>
          </p:cNvSpPr>
          <p:nvPr>
            <p:ph type="sldNum" sz="quarter" idx="5"/>
          </p:nvPr>
        </p:nvSpPr>
        <p:spPr/>
        <p:txBody>
          <a:bodyPr/>
          <a:lstStyle/>
          <a:p>
            <a:fld id="{DEF549D2-47A4-4FE9-B370-F3551A103309}" type="slidenum">
              <a:rPr lang="sv-SE" smtClean="0"/>
              <a:t>1</a:t>
            </a:fld>
            <a:endParaRPr lang="sv-SE"/>
          </a:p>
        </p:txBody>
      </p:sp>
    </p:spTree>
    <p:extLst>
      <p:ext uri="{BB962C8B-B14F-4D97-AF65-F5344CB8AC3E}">
        <p14:creationId xmlns:p14="http://schemas.microsoft.com/office/powerpoint/2010/main" val="3484522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dirty="0">
                <a:effectLst/>
                <a:latin typeface="Book Antiqua" panose="02040602050305030304" pitchFamily="18" charset="0"/>
                <a:ea typeface="Times New Roman" panose="02020603050405020304" pitchFamily="18" charset="0"/>
                <a:cs typeface="Times New Roman" panose="02020603050405020304" pitchFamily="18" charset="0"/>
              </a:rPr>
              <a:t>Under 2019 lanserades Avfall Sveriges så kallade 25/25-mål. Målet innebär att det totala mat- och restavfallet ska minska med 25 procent till 2025 jämfört med 2015. </a:t>
            </a:r>
            <a:r>
              <a:rPr lang="sv-SE" sz="1200" kern="1200" baseline="0" dirty="0">
                <a:solidFill>
                  <a:schemeClr val="tx1"/>
                </a:solidFill>
                <a:effectLst/>
                <a:latin typeface="+mn-lt"/>
                <a:ea typeface="+mn-ea"/>
                <a:cs typeface="+mn-cs"/>
              </a:rPr>
              <a:t>Syftet är att </a:t>
            </a:r>
            <a:r>
              <a:rPr lang="sv-SE" sz="1200" kern="1200" dirty="0">
                <a:solidFill>
                  <a:schemeClr val="tx1"/>
                </a:solidFill>
                <a:effectLst/>
                <a:latin typeface="+mn-lt"/>
                <a:ea typeface="+mn-ea"/>
                <a:cs typeface="+mn-cs"/>
              </a:rPr>
              <a:t>enas kring ett gemensamt mål och därmed stärka kommunernas gemensamma röst </a:t>
            </a:r>
            <a:r>
              <a:rPr lang="sv-SE" sz="1200" dirty="0"/>
              <a:t>i debatten och i påverkansarbetet kring att minska avfall.</a:t>
            </a:r>
            <a:r>
              <a:rPr lang="sv-SE" sz="1200" dirty="0">
                <a:effectLst/>
                <a:latin typeface="Book Antiqua" panose="02040602050305030304" pitchFamily="18" charset="0"/>
                <a:ea typeface="Times New Roman" panose="02020603050405020304" pitchFamily="18" charset="0"/>
                <a:cs typeface="Times New Roman" panose="02020603050405020304" pitchFamily="18" charset="0"/>
              </a:rPr>
              <a:t> Alla kommuner är välkomna att ansluta sig till målet! </a:t>
            </a:r>
            <a:endParaRPr lang="sv-SE"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C78AF-77EE-8146-868A-7BEA0BB9E5F5}"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5291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Calibri" panose="020F0502020204030204" pitchFamily="34" charset="0"/>
                <a:ea typeface="Calibri" panose="020F0502020204030204" pitchFamily="34" charset="0"/>
                <a:cs typeface="Times New Roman" panose="02020603050405020304" pitchFamily="18" charset="0"/>
              </a:rPr>
              <a:t>Men vad betyder resurssmart materialanvändning? *</a:t>
            </a:r>
            <a:r>
              <a:rPr lang="sv-SE"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sv-SE" sz="1800" dirty="0">
                <a:effectLst/>
                <a:latin typeface="Calibri" panose="020F0502020204030204" pitchFamily="34" charset="0"/>
                <a:ea typeface="Calibri" panose="020F0502020204030204" pitchFamily="34" charset="0"/>
                <a:cs typeface="Times New Roman" panose="02020603050405020304" pitchFamily="18" charset="0"/>
              </a:rPr>
              <a:t>Lite förenklat kan man säga att det handlar om att uppfylla våra behov med så liten resursanvändning som möjligt. Låt oss ta mat som exempel. </a:t>
            </a:r>
          </a:p>
          <a:p>
            <a:endParaRPr lang="sv-SE" dirty="0"/>
          </a:p>
        </p:txBody>
      </p:sp>
      <p:sp>
        <p:nvSpPr>
          <p:cNvPr id="4" name="Platshållare för bildnummer 3"/>
          <p:cNvSpPr>
            <a:spLocks noGrp="1"/>
          </p:cNvSpPr>
          <p:nvPr>
            <p:ph type="sldNum" sz="quarter" idx="5"/>
          </p:nvPr>
        </p:nvSpPr>
        <p:spPr/>
        <p:txBody>
          <a:bodyPr/>
          <a:lstStyle/>
          <a:p>
            <a:fld id="{DEF549D2-47A4-4FE9-B370-F3551A103309}" type="slidenum">
              <a:rPr lang="sv-SE" smtClean="0"/>
              <a:t>12</a:t>
            </a:fld>
            <a:endParaRPr lang="sv-SE"/>
          </a:p>
        </p:txBody>
      </p:sp>
    </p:spTree>
    <p:extLst>
      <p:ext uri="{BB962C8B-B14F-4D97-AF65-F5344CB8AC3E}">
        <p14:creationId xmlns:p14="http://schemas.microsoft.com/office/powerpoint/2010/main" val="3077901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Det är vanligt att vi handlar mer mat än vi behöver*. I ett privathem kan det bero till exempel på extrapriser, att vi går och handlar när vi är hungriga eller att vi inte har kollat kylen och skafferiet innan vi handlar. Känns det igen?</a:t>
            </a:r>
          </a:p>
        </p:txBody>
      </p:sp>
      <p:sp>
        <p:nvSpPr>
          <p:cNvPr id="4" name="Platshållare för bildnummer 3"/>
          <p:cNvSpPr>
            <a:spLocks noGrp="1"/>
          </p:cNvSpPr>
          <p:nvPr>
            <p:ph type="sldNum" sz="quarter" idx="5"/>
          </p:nvPr>
        </p:nvSpPr>
        <p:spPr/>
        <p:txBody>
          <a:bodyPr/>
          <a:lstStyle/>
          <a:p>
            <a:fld id="{DEF549D2-47A4-4FE9-B370-F3551A103309}" type="slidenum">
              <a:rPr lang="sv-SE" smtClean="0"/>
              <a:t>13</a:t>
            </a:fld>
            <a:endParaRPr lang="sv-SE"/>
          </a:p>
        </p:txBody>
      </p:sp>
    </p:spTree>
    <p:extLst>
      <p:ext uri="{BB962C8B-B14F-4D97-AF65-F5344CB8AC3E}">
        <p14:creationId xmlns:p14="http://schemas.microsoft.com/office/powerpoint/2010/main" val="334505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I kommunal verksamhet kan onödigt matsvinn till exempel bero på att den som lagar maten inte har riktig koll på hur mycket som brukar gå åt, eller att man lägger upp mer mat än vad som äts upp på serveringsfatet eller på tallriken. </a:t>
            </a:r>
          </a:p>
        </p:txBody>
      </p:sp>
      <p:sp>
        <p:nvSpPr>
          <p:cNvPr id="4" name="Platshållare för bildnummer 3"/>
          <p:cNvSpPr>
            <a:spLocks noGrp="1"/>
          </p:cNvSpPr>
          <p:nvPr>
            <p:ph type="sldNum" sz="quarter" idx="5"/>
          </p:nvPr>
        </p:nvSpPr>
        <p:spPr/>
        <p:txBody>
          <a:bodyPr/>
          <a:lstStyle/>
          <a:p>
            <a:fld id="{DEF549D2-47A4-4FE9-B370-F3551A103309}" type="slidenum">
              <a:rPr lang="sv-SE" smtClean="0"/>
              <a:t>14</a:t>
            </a:fld>
            <a:endParaRPr lang="sv-SE"/>
          </a:p>
        </p:txBody>
      </p:sp>
    </p:spTree>
    <p:extLst>
      <p:ext uri="{BB962C8B-B14F-4D97-AF65-F5344CB8AC3E}">
        <p14:creationId xmlns:p14="http://schemas.microsoft.com/office/powerpoint/2010/main" val="1275282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Att jobba för en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resurssmartare</a:t>
            </a:r>
            <a:r>
              <a:rPr lang="sv-SE" sz="1800" dirty="0">
                <a:effectLst/>
                <a:latin typeface="Calibri" panose="020F0502020204030204" pitchFamily="34" charset="0"/>
                <a:ea typeface="Calibri" panose="020F0502020204030204" pitchFamily="34" charset="0"/>
                <a:cs typeface="Times New Roman" panose="02020603050405020304" pitchFamily="18" charset="0"/>
              </a:rPr>
              <a:t> materialanvändning är en form av verksamhetsutveckling, som ofta handlar om:</a:t>
            </a:r>
          </a:p>
          <a:p>
            <a:pPr marL="342900" lvl="0" indent="-342900">
              <a:lnSpc>
                <a:spcPct val="107000"/>
              </a:lnSpc>
              <a:buFont typeface="Symbol" panose="05050102010706020507" pitchFamily="18" charset="2"/>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Utvecklade rutiner av olika slag, till exempel beställnings- och lagringsrutiner</a:t>
            </a:r>
          </a:p>
          <a:p>
            <a:pPr marL="342900" lvl="0" indent="-342900">
              <a:lnSpc>
                <a:spcPct val="107000"/>
              </a:lnSpc>
              <a:buFont typeface="Symbol" panose="05050102010706020507" pitchFamily="18" charset="2"/>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Kommunikation mellan olika personer och enheter</a:t>
            </a:r>
          </a:p>
          <a:p>
            <a:pPr marL="342900" lvl="0" indent="-342900">
              <a:lnSpc>
                <a:spcPct val="107000"/>
              </a:lnSpc>
              <a:buFont typeface="Symbol" panose="05050102010706020507" pitchFamily="18" charset="2"/>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Utbildning av personalen, till exempel i livsmedelshantering, hygien eller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affärsmannaskap</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Standardisering av exempelvis produkter som köps in, mellanmål med mera</a:t>
            </a:r>
          </a:p>
          <a:p>
            <a:r>
              <a:rPr lang="sv-SE" sz="1800" dirty="0">
                <a:effectLst/>
                <a:latin typeface="Calibri" panose="020F0502020204030204" pitchFamily="34" charset="0"/>
                <a:ea typeface="Calibri" panose="020F0502020204030204" pitchFamily="34" charset="0"/>
                <a:cs typeface="Times New Roman" panose="02020603050405020304" pitchFamily="18" charset="0"/>
              </a:rPr>
              <a:t>Regelbunden uppföljning och återkoppling</a:t>
            </a:r>
            <a:endParaRPr lang="sv-SE" dirty="0"/>
          </a:p>
        </p:txBody>
      </p:sp>
      <p:sp>
        <p:nvSpPr>
          <p:cNvPr id="4" name="Platshållare för bildnummer 3"/>
          <p:cNvSpPr>
            <a:spLocks noGrp="1"/>
          </p:cNvSpPr>
          <p:nvPr>
            <p:ph type="sldNum" sz="quarter" idx="5"/>
          </p:nvPr>
        </p:nvSpPr>
        <p:spPr/>
        <p:txBody>
          <a:bodyPr/>
          <a:lstStyle/>
          <a:p>
            <a:fld id="{DEF549D2-47A4-4FE9-B370-F3551A103309}" type="slidenum">
              <a:rPr lang="sv-SE" smtClean="0"/>
              <a:t>15</a:t>
            </a:fld>
            <a:endParaRPr lang="sv-SE"/>
          </a:p>
        </p:txBody>
      </p:sp>
    </p:spTree>
    <p:extLst>
      <p:ext uri="{BB962C8B-B14F-4D97-AF65-F5344CB8AC3E}">
        <p14:creationId xmlns:p14="http://schemas.microsoft.com/office/powerpoint/2010/main" val="3014261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Katarina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Zupancic</a:t>
            </a:r>
            <a:r>
              <a:rPr lang="sv-SE" sz="1800" dirty="0">
                <a:effectLst/>
                <a:latin typeface="Calibri" panose="020F0502020204030204" pitchFamily="34" charset="0"/>
                <a:ea typeface="Calibri" panose="020F0502020204030204" pitchFamily="34" charset="0"/>
                <a:cs typeface="Times New Roman" panose="02020603050405020304" pitchFamily="18" charset="0"/>
              </a:rPr>
              <a:t>, Enhetschef på förskolan Gropens Gård i Göteborg, har uttryckt det så här:</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”Åtgärderna som Gropens Gård gör för att minska avfallet har inte inneburit mer arbete.  Det har snarare förenklat och förbättrat arbetsmetoderna.”</a:t>
            </a:r>
            <a:r>
              <a:rPr lang="sv-SE" sz="1800" i="1" dirty="0">
                <a:effectLst/>
                <a:latin typeface="Calibri" panose="020F0502020204030204" pitchFamily="34" charset="0"/>
                <a:ea typeface="Calibri" panose="020F0502020204030204" pitchFamily="34" charset="0"/>
                <a:cs typeface="Times New Roman" panose="02020603050405020304" pitchFamily="18" charset="0"/>
              </a:rPr>
              <a: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6B403318-F584-4A99-84B0-B4B646E9C66A}" type="slidenum">
              <a:rPr lang="sv-SE" smtClean="0"/>
              <a:t>16</a:t>
            </a:fld>
            <a:endParaRPr lang="sv-SE"/>
          </a:p>
        </p:txBody>
      </p:sp>
    </p:spTree>
    <p:extLst>
      <p:ext uri="{BB962C8B-B14F-4D97-AF65-F5344CB8AC3E}">
        <p14:creationId xmlns:p14="http://schemas.microsoft.com/office/powerpoint/2010/main" val="24293107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Resultatet av att jobba med resurssmart materialanvändning på det här sättet blir:</a:t>
            </a: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Minskade kostnader</a:t>
            </a: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Förebyggande av avfall och minskad miljöpåverkan</a:t>
            </a:r>
          </a:p>
          <a:p>
            <a:pPr marL="342900" lvl="0" indent="-342900">
              <a:lnSpc>
                <a:spcPct val="107000"/>
              </a:lnSpc>
              <a:spcAft>
                <a:spcPts val="800"/>
              </a:spcAft>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Bättre arbetsplatser med nöjdare personal </a:t>
            </a:r>
          </a:p>
          <a:p>
            <a:endParaRPr lang="sv-SE" dirty="0"/>
          </a:p>
        </p:txBody>
      </p:sp>
      <p:sp>
        <p:nvSpPr>
          <p:cNvPr id="4" name="Platshållare för bildnummer 3"/>
          <p:cNvSpPr>
            <a:spLocks noGrp="1"/>
          </p:cNvSpPr>
          <p:nvPr>
            <p:ph type="sldNum" sz="quarter" idx="5"/>
          </p:nvPr>
        </p:nvSpPr>
        <p:spPr/>
        <p:txBody>
          <a:bodyPr/>
          <a:lstStyle/>
          <a:p>
            <a:fld id="{DEF549D2-47A4-4FE9-B370-F3551A103309}" type="slidenum">
              <a:rPr lang="sv-SE" smtClean="0"/>
              <a:t>17</a:t>
            </a:fld>
            <a:endParaRPr lang="sv-SE"/>
          </a:p>
        </p:txBody>
      </p:sp>
    </p:spTree>
    <p:extLst>
      <p:ext uri="{BB962C8B-B14F-4D97-AF65-F5344CB8AC3E}">
        <p14:creationId xmlns:p14="http://schemas.microsoft.com/office/powerpoint/2010/main" val="2319734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För att ge er ytterligare inspiration och för att göra det mer konkret ska jag visa några exempel på hur olika verksamheter har lyckats få en mer resurssmart materialanvändning inom äldreomsorgen genom att fokusera på att förebygga avfallet, alltså att minska mängderna avfall.</a:t>
            </a:r>
          </a:p>
          <a:p>
            <a:endParaRPr lang="sv-SE" dirty="0"/>
          </a:p>
        </p:txBody>
      </p:sp>
      <p:sp>
        <p:nvSpPr>
          <p:cNvPr id="4" name="Platshållare för bildnummer 3"/>
          <p:cNvSpPr>
            <a:spLocks noGrp="1"/>
          </p:cNvSpPr>
          <p:nvPr>
            <p:ph type="sldNum" sz="quarter" idx="5"/>
          </p:nvPr>
        </p:nvSpPr>
        <p:spPr/>
        <p:txBody>
          <a:bodyPr/>
          <a:lstStyle/>
          <a:p>
            <a:fld id="{6B403318-F584-4A99-84B0-B4B646E9C66A}" type="slidenum">
              <a:rPr lang="sv-SE" smtClean="0"/>
              <a:t>18</a:t>
            </a:fld>
            <a:endParaRPr lang="sv-SE"/>
          </a:p>
        </p:txBody>
      </p:sp>
    </p:spTree>
    <p:extLst>
      <p:ext uri="{BB962C8B-B14F-4D97-AF65-F5344CB8AC3E}">
        <p14:creationId xmlns:p14="http://schemas.microsoft.com/office/powerpoint/2010/main" val="23947826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På äldreboendet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Sekelbo</a:t>
            </a:r>
            <a:r>
              <a:rPr lang="sv-SE" sz="1800" dirty="0">
                <a:effectLst/>
                <a:latin typeface="Calibri" panose="020F0502020204030204" pitchFamily="34" charset="0"/>
                <a:ea typeface="Calibri" panose="020F0502020204030204" pitchFamily="34" charset="0"/>
                <a:cs typeface="Times New Roman" panose="02020603050405020304" pitchFamily="18" charset="0"/>
              </a:rPr>
              <a:t> i Göteborg lyckades man minska matavfallet med 23 procent och restavfallet med 10 procent, tack vare ett systematiskt arbete med exempelvis inköps- och beställningsrutiner. Flera engångsprodukter byttes ut till flergångsprodukter. Inköpskostnaderna för mat och inkontinensskydd beräknas ha minskat med sammanlagt drygt 140 000 kronor per år. Projektet gav också bättre arbetsmiljö, mer ordning och reda, förbättring för de boende och nöjdare medarbetare.</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 En beräkning visade att om alla äldreboenden i Göteborg skulle göra samma sak och lyckas lika bra som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Sekelbo</a:t>
            </a:r>
            <a:r>
              <a:rPr lang="sv-SE" sz="1800" dirty="0">
                <a:effectLst/>
                <a:latin typeface="Calibri" panose="020F0502020204030204" pitchFamily="34" charset="0"/>
                <a:ea typeface="Calibri" panose="020F0502020204030204" pitchFamily="34" charset="0"/>
                <a:cs typeface="Times New Roman" panose="02020603050405020304" pitchFamily="18" charset="0"/>
              </a:rPr>
              <a:t> gjorde skulle det innebära minskade inköpskostnader med 11 miljoner kronor. Numera jobbar alla äldreboenden i Göteborg på något sätt med att minska sitt avfall.</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Erfarenheterna från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Sekelbo</a:t>
            </a:r>
            <a:r>
              <a:rPr lang="sv-SE" sz="1800" dirty="0">
                <a:effectLst/>
                <a:latin typeface="Calibri" panose="020F0502020204030204" pitchFamily="34" charset="0"/>
                <a:ea typeface="Calibri" panose="020F0502020204030204" pitchFamily="34" charset="0"/>
                <a:cs typeface="Times New Roman" panose="02020603050405020304" pitchFamily="18" charset="0"/>
              </a:rPr>
              <a:t> låg till grund för Göteborgs Stads vägledning om att förebygga avfall på äldreboenden.</a:t>
            </a:r>
          </a:p>
          <a:p>
            <a:endParaRPr lang="sv-SE" sz="1800" dirty="0"/>
          </a:p>
        </p:txBody>
      </p:sp>
      <p:sp>
        <p:nvSpPr>
          <p:cNvPr id="4" name="Platshållare för bildnummer 3"/>
          <p:cNvSpPr>
            <a:spLocks noGrp="1"/>
          </p:cNvSpPr>
          <p:nvPr>
            <p:ph type="sldNum" sz="quarter" idx="5"/>
          </p:nvPr>
        </p:nvSpPr>
        <p:spPr/>
        <p:txBody>
          <a:bodyPr/>
          <a:lstStyle/>
          <a:p>
            <a:fld id="{506504DA-EE27-4543-AD93-2B63D3F1B3AC}" type="slidenum">
              <a:rPr lang="sv-SE" smtClean="0"/>
              <a:t>19</a:t>
            </a:fld>
            <a:endParaRPr lang="sv-SE"/>
          </a:p>
        </p:txBody>
      </p:sp>
    </p:spTree>
    <p:extLst>
      <p:ext uri="{BB962C8B-B14F-4D97-AF65-F5344CB8AC3E}">
        <p14:creationId xmlns:p14="http://schemas.microsoft.com/office/powerpoint/2010/main" val="40300903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På äldreboendet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Kaptensgården</a:t>
            </a:r>
            <a:r>
              <a:rPr lang="sv-SE" sz="1800" dirty="0">
                <a:effectLst/>
                <a:latin typeface="Calibri" panose="020F0502020204030204" pitchFamily="34" charset="0"/>
                <a:ea typeface="Calibri" panose="020F0502020204030204" pitchFamily="34" charset="0"/>
                <a:cs typeface="Times New Roman" panose="02020603050405020304" pitchFamily="18" charset="0"/>
              </a:rPr>
              <a:t> i Hässleholm lyckades de minska kostnaden för inköp av inkontinensprodukter med 25 procent, eller ca 44 000 kr per år. Utöver det sparades kostnader för tvätt och avfallshantering. Den viktigaste åtgärden var att de boende fick ett blöjkort, där det stod vilken sorts blöja och vilka rutiner som passade bäst. Blöjor som passar bra läcker inte, vilket är skönt för de boende och minskar arbetsbelastningen på personalen.</a:t>
            </a:r>
          </a:p>
        </p:txBody>
      </p:sp>
      <p:sp>
        <p:nvSpPr>
          <p:cNvPr id="4" name="Platshållare för bildnummer 3"/>
          <p:cNvSpPr>
            <a:spLocks noGrp="1"/>
          </p:cNvSpPr>
          <p:nvPr>
            <p:ph type="sldNum" sz="quarter" idx="5"/>
          </p:nvPr>
        </p:nvSpPr>
        <p:spPr/>
        <p:txBody>
          <a:bodyPr/>
          <a:lstStyle/>
          <a:p>
            <a:fld id="{506504DA-EE27-4543-AD93-2B63D3F1B3AC}" type="slidenum">
              <a:rPr lang="sv-SE" smtClean="0"/>
              <a:t>20</a:t>
            </a:fld>
            <a:endParaRPr lang="sv-SE"/>
          </a:p>
        </p:txBody>
      </p:sp>
    </p:spTree>
    <p:extLst>
      <p:ext uri="{BB962C8B-B14F-4D97-AF65-F5344CB8AC3E}">
        <p14:creationId xmlns:p14="http://schemas.microsoft.com/office/powerpoint/2010/main" val="1546088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Det handlar om ett smartare sätt att använda de resurser som jorden förser oss med.*</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Vi har nytta av jordens olika resurser till mat och dryck, boende, saker vi producerar och använder, drivmedel med mera. Jorden producerar en massa råvaror och andra nyttigheter åt oss som vi kan använda hur länge som helst om vi bara är tillräckligt smarta. </a:t>
            </a:r>
          </a:p>
          <a:p>
            <a:endParaRPr lang="sv-SE" dirty="0"/>
          </a:p>
        </p:txBody>
      </p:sp>
      <p:sp>
        <p:nvSpPr>
          <p:cNvPr id="4" name="Platshållare för bildnummer 3"/>
          <p:cNvSpPr>
            <a:spLocks noGrp="1"/>
          </p:cNvSpPr>
          <p:nvPr>
            <p:ph type="sldNum" sz="quarter" idx="5"/>
          </p:nvPr>
        </p:nvSpPr>
        <p:spPr/>
        <p:txBody>
          <a:bodyPr/>
          <a:lstStyle/>
          <a:p>
            <a:fld id="{DEF549D2-47A4-4FE9-B370-F3551A103309}" type="slidenum">
              <a:rPr lang="sv-SE" smtClean="0"/>
              <a:t>2</a:t>
            </a:fld>
            <a:endParaRPr lang="sv-SE"/>
          </a:p>
        </p:txBody>
      </p:sp>
    </p:spTree>
    <p:extLst>
      <p:ext uri="{BB962C8B-B14F-4D97-AF65-F5344CB8AC3E}">
        <p14:creationId xmlns:p14="http://schemas.microsoft.com/office/powerpoint/2010/main" val="25740783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Vaggeryds kommun har satsat på att minska matsvinnet från äldreomsorgen. Under 2019 minskade kantinsvinnet från frukost och lunch med 30 procent och svinnet från restaurang Linnéa minskade med ca 60 procent</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Exempel på åtgärder: </a:t>
            </a:r>
          </a:p>
          <a:p>
            <a:pPr marL="342900" lvl="0" indent="-342900">
              <a:lnSpc>
                <a:spcPct val="107000"/>
              </a:lnSpc>
              <a:buFont typeface="Symbol" panose="05050102010706020507" pitchFamily="18" charset="2"/>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anpassar det som levereras till avdelningarna efter behov </a:t>
            </a:r>
          </a:p>
          <a:p>
            <a:pPr marL="342900" lvl="0" indent="-342900">
              <a:lnSpc>
                <a:spcPct val="107000"/>
              </a:lnSpc>
              <a:buFont typeface="Symbol" panose="05050102010706020507" pitchFamily="18" charset="2"/>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använder mindre kantiner och bleck till restaurangen och fyller istället på oftare med mat från köket</a:t>
            </a:r>
          </a:p>
          <a:p>
            <a:pPr marL="342900" lvl="0" indent="-342900">
              <a:lnSpc>
                <a:spcPct val="107000"/>
              </a:lnSpc>
              <a:buFont typeface="Symbol" panose="05050102010706020507" pitchFamily="18" charset="2"/>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anpassar menyer efter nöjdheten bland kunderna, skickar regelbundet ut enkäter</a:t>
            </a:r>
          </a:p>
          <a:p>
            <a:pPr marL="342900" lvl="0" indent="-342900">
              <a:lnSpc>
                <a:spcPct val="107000"/>
              </a:lnSpc>
              <a:buFont typeface="Symbol" panose="05050102010706020507" pitchFamily="18" charset="2"/>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arbetar med svinn och menyer på arbetsplatsträffar och i matråd</a:t>
            </a:r>
          </a:p>
          <a:p>
            <a:pPr marL="342900" lvl="0" indent="-342900">
              <a:lnSpc>
                <a:spcPct val="107000"/>
              </a:lnSpc>
              <a:spcAft>
                <a:spcPts val="800"/>
              </a:spcAft>
              <a:buFont typeface="Symbol" panose="05050102010706020507" pitchFamily="18" charset="2"/>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medarbetare har fått delta i inspirationsföreläsningar</a:t>
            </a:r>
          </a:p>
        </p:txBody>
      </p:sp>
      <p:sp>
        <p:nvSpPr>
          <p:cNvPr id="4" name="Platshållare för bildnummer 3"/>
          <p:cNvSpPr>
            <a:spLocks noGrp="1"/>
          </p:cNvSpPr>
          <p:nvPr>
            <p:ph type="sldNum" sz="quarter" idx="5"/>
          </p:nvPr>
        </p:nvSpPr>
        <p:spPr/>
        <p:txBody>
          <a:bodyPr/>
          <a:lstStyle/>
          <a:p>
            <a:fld id="{506504DA-EE27-4543-AD93-2B63D3F1B3AC}" type="slidenum">
              <a:rPr lang="sv-SE" smtClean="0"/>
              <a:t>21</a:t>
            </a:fld>
            <a:endParaRPr lang="sv-SE"/>
          </a:p>
        </p:txBody>
      </p:sp>
    </p:spTree>
    <p:extLst>
      <p:ext uri="{BB962C8B-B14F-4D97-AF65-F5344CB8AC3E}">
        <p14:creationId xmlns:p14="http://schemas.microsoft.com/office/powerpoint/2010/main" val="29499735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En analys av vad containern för restavfall innehöll visade att vårdboendet Varagården i Bjuv använde ca 5 000 engångshandskar på en vecka. Det ville personalen göra något åt, så de hade en workshop för att reda ut när de ska använda handskar och när de inte ska göra det. Det visade sig att olika personer hade olika rutiner. En sjuksköterska hjälpte till i diskussionen, för att klargöra vad som gäller ur ett hygienperspektiv. * Med de nya rutinerna lyckades Varagården minska användningen av engångshandskar med 12 procent, trots att den första mätningen gjordes före Corona-pandemin och den andra gjordes medan pandemin pågick som bäst. De bytte också ut vissa engångsprodukter mot flergångs, och minskade därmed avfallet från haklappar med 58 procent och tvättlappar med 77 procent.</a:t>
            </a:r>
          </a:p>
        </p:txBody>
      </p:sp>
      <p:sp>
        <p:nvSpPr>
          <p:cNvPr id="4" name="Platshållare för bildnummer 3"/>
          <p:cNvSpPr>
            <a:spLocks noGrp="1"/>
          </p:cNvSpPr>
          <p:nvPr>
            <p:ph type="sldNum" sz="quarter" idx="5"/>
          </p:nvPr>
        </p:nvSpPr>
        <p:spPr/>
        <p:txBody>
          <a:bodyPr/>
          <a:lstStyle/>
          <a:p>
            <a:fld id="{506504DA-EE27-4543-AD93-2B63D3F1B3AC}" type="slidenum">
              <a:rPr lang="sv-SE" smtClean="0"/>
              <a:t>22</a:t>
            </a:fld>
            <a:endParaRPr lang="sv-SE"/>
          </a:p>
        </p:txBody>
      </p:sp>
    </p:spTree>
    <p:extLst>
      <p:ext uri="{BB962C8B-B14F-4D97-AF65-F5344CB8AC3E}">
        <p14:creationId xmlns:p14="http://schemas.microsoft.com/office/powerpoint/2010/main" val="25022872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Charlotta Nilsson, undersköterska på Varagården i Bjuv, har sagt så här: ”Att förebygga avfall har lett till en förbättrad arbetsmiljö med en mindre mängd tungt restavfall som ska transporteras, och minskad lukt”.</a:t>
            </a:r>
            <a:r>
              <a:rPr lang="sv-SE" sz="1800" i="1"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a:effectLst/>
                <a:latin typeface="Calibri" panose="020F0502020204030204" pitchFamily="34" charset="0"/>
                <a:ea typeface="Calibri" panose="020F0502020204030204" pitchFamily="34" charset="0"/>
                <a:cs typeface="Times New Roman" panose="02020603050405020304" pitchFamily="18" charset="0"/>
              </a:rPr>
              <a:t>Det är ett exempel på en verksamhetsförbättring som en följd av arbetet med att förebygga avfall. Det finns många sådana exempel, vilket gör det här arbetet väldigt positivt ur flera aspekter.</a:t>
            </a:r>
          </a:p>
        </p:txBody>
      </p:sp>
      <p:sp>
        <p:nvSpPr>
          <p:cNvPr id="4" name="Platshållare för bildnummer 3"/>
          <p:cNvSpPr>
            <a:spLocks noGrp="1"/>
          </p:cNvSpPr>
          <p:nvPr>
            <p:ph type="sldNum" sz="quarter" idx="5"/>
          </p:nvPr>
        </p:nvSpPr>
        <p:spPr/>
        <p:txBody>
          <a:bodyPr/>
          <a:lstStyle/>
          <a:p>
            <a:fld id="{6B403318-F584-4A99-84B0-B4B646E9C66A}" type="slidenum">
              <a:rPr lang="sv-SE" smtClean="0"/>
              <a:t>23</a:t>
            </a:fld>
            <a:endParaRPr lang="sv-SE"/>
          </a:p>
        </p:txBody>
      </p:sp>
    </p:spTree>
    <p:extLst>
      <p:ext uri="{BB962C8B-B14F-4D97-AF65-F5344CB8AC3E}">
        <p14:creationId xmlns:p14="http://schemas.microsoft.com/office/powerpoint/2010/main" val="587368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Äldreboendet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Linegården</a:t>
            </a:r>
            <a:r>
              <a:rPr lang="sv-SE" sz="1800" dirty="0">
                <a:effectLst/>
                <a:latin typeface="Calibri" panose="020F0502020204030204" pitchFamily="34" charset="0"/>
                <a:ea typeface="Calibri" panose="020F0502020204030204" pitchFamily="34" charset="0"/>
                <a:cs typeface="Times New Roman" panose="02020603050405020304" pitchFamily="18" charset="0"/>
              </a:rPr>
              <a:t> i Lund minskade matsvinnet med 17 procent. De valde att särskilt mäta hur mycket kaffe de hällde ut i vasken och kunde räkna ut att den minskning de lyckades åstadkomma skulle innebära en besparing på 16 000 kr per år, bara i minskat kaffesvinn. Det är inte så mycket pengar sett till hela livsmedelsbudgeten, men det finns roligare saker att göra för dem än att hälla ut dem i vasken!</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Exempel på åtgärder i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Linegårdens</a:t>
            </a:r>
            <a:r>
              <a:rPr lang="sv-SE" sz="1800" dirty="0">
                <a:effectLst/>
                <a:latin typeface="Calibri" panose="020F0502020204030204" pitchFamily="34" charset="0"/>
                <a:ea typeface="Calibri" panose="020F0502020204030204" pitchFamily="34" charset="0"/>
                <a:cs typeface="Times New Roman" panose="02020603050405020304" pitchFamily="18" charset="0"/>
              </a:rPr>
              <a:t> handlingsplan:</a:t>
            </a:r>
          </a:p>
          <a:p>
            <a:pPr marL="342900" lvl="0" indent="-342900">
              <a:lnSpc>
                <a:spcPct val="107000"/>
              </a:lnSpc>
              <a:buFont typeface="Symbol" panose="05050102010706020507" pitchFamily="18" charset="2"/>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Tillred livsmedel efter åtgång – se dosering på förvaringsburk</a:t>
            </a:r>
          </a:p>
          <a:p>
            <a:pPr marL="342900" lvl="0" indent="-342900">
              <a:lnSpc>
                <a:spcPct val="107000"/>
              </a:lnSpc>
              <a:buFont typeface="Symbol" panose="05050102010706020507" pitchFamily="18" charset="2"/>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Inga smörgåsar ska bres innan frukost serveras</a:t>
            </a:r>
          </a:p>
          <a:p>
            <a:pPr marL="342900" lvl="0" indent="-342900">
              <a:lnSpc>
                <a:spcPct val="107000"/>
              </a:lnSpc>
              <a:buFont typeface="Symbol" panose="05050102010706020507" pitchFamily="18" charset="2"/>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Hyvla ost på fat. Lägg endast upp en liten mängd pålägg. Fyll på efter hand</a:t>
            </a:r>
          </a:p>
          <a:p>
            <a:pPr marL="342900" lvl="0" indent="-342900">
              <a:lnSpc>
                <a:spcPct val="107000"/>
              </a:lnSpc>
              <a:spcAft>
                <a:spcPts val="800"/>
              </a:spcAft>
              <a:buFont typeface="Symbol" panose="05050102010706020507" pitchFamily="18" charset="2"/>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Koka endast det kaffe som går åt. Häll alltid kaffet på termos</a:t>
            </a:r>
          </a:p>
          <a:p>
            <a:pPr marL="342900" lvl="0" indent="-342900">
              <a:lnSpc>
                <a:spcPct val="107000"/>
              </a:lnSpc>
              <a:spcAft>
                <a:spcPts val="800"/>
              </a:spcAft>
              <a:buFont typeface="Symbol" panose="05050102010706020507" pitchFamily="18" charset="2"/>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Datummärk när överbliven mat sparas</a:t>
            </a:r>
          </a:p>
          <a:p>
            <a:endParaRPr lang="sv-SE" dirty="0"/>
          </a:p>
        </p:txBody>
      </p:sp>
      <p:sp>
        <p:nvSpPr>
          <p:cNvPr id="4" name="Platshållare för bildnummer 3"/>
          <p:cNvSpPr>
            <a:spLocks noGrp="1"/>
          </p:cNvSpPr>
          <p:nvPr>
            <p:ph type="sldNum" sz="quarter" idx="5"/>
          </p:nvPr>
        </p:nvSpPr>
        <p:spPr/>
        <p:txBody>
          <a:bodyPr/>
          <a:lstStyle/>
          <a:p>
            <a:fld id="{506504DA-EE27-4543-AD93-2B63D3F1B3AC}" type="slidenum">
              <a:rPr lang="sv-SE" smtClean="0"/>
              <a:t>24</a:t>
            </a:fld>
            <a:endParaRPr lang="sv-SE"/>
          </a:p>
        </p:txBody>
      </p:sp>
    </p:spTree>
    <p:extLst>
      <p:ext uri="{BB962C8B-B14F-4D97-AF65-F5344CB8AC3E}">
        <p14:creationId xmlns:p14="http://schemas.microsoft.com/office/powerpoint/2010/main" val="13389273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Calibri" panose="020F0502020204030204" pitchFamily="34" charset="0"/>
                <a:ea typeface="Calibri" panose="020F0502020204030204" pitchFamily="34" charset="0"/>
                <a:cs typeface="Times New Roman" panose="02020603050405020304" pitchFamily="18" charset="0"/>
              </a:rPr>
              <a:t>För att ge er ytterligare inspiration och för att göra det mer konkret ska jag visa några exempel på hur olika verksamheter har lyckats få en mer resurssmart materialanvändning inom barnomsorgen genom att fokusera på att förebygga avfallet, alltså att minska mängderna avfall.</a:t>
            </a:r>
          </a:p>
          <a:p>
            <a:endParaRPr lang="sv-SE" dirty="0"/>
          </a:p>
        </p:txBody>
      </p:sp>
      <p:sp>
        <p:nvSpPr>
          <p:cNvPr id="4" name="Platshållare för bildnummer 3"/>
          <p:cNvSpPr>
            <a:spLocks noGrp="1"/>
          </p:cNvSpPr>
          <p:nvPr>
            <p:ph type="sldNum" sz="quarter" idx="5"/>
          </p:nvPr>
        </p:nvSpPr>
        <p:spPr/>
        <p:txBody>
          <a:bodyPr/>
          <a:lstStyle/>
          <a:p>
            <a:fld id="{DEF549D2-47A4-4FE9-B370-F3551A103309}" type="slidenum">
              <a:rPr lang="sv-SE" smtClean="0"/>
              <a:t>25</a:t>
            </a:fld>
            <a:endParaRPr lang="sv-SE"/>
          </a:p>
        </p:txBody>
      </p:sp>
    </p:spTree>
    <p:extLst>
      <p:ext uri="{BB962C8B-B14F-4D97-AF65-F5344CB8AC3E}">
        <p14:creationId xmlns:p14="http://schemas.microsoft.com/office/powerpoint/2010/main" val="22010163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Förskolan Hattstugan i Bara, i Svedala kommun, minskade matsvinnet med 32 procent, genom ett nära samarbete mellan förskolepersonalen och kökspersonalen.</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De hade bland annat följande åtgärder i sin handlingsplan:</a:t>
            </a:r>
          </a:p>
          <a:p>
            <a:pPr marL="342900" lvl="0" indent="-342900">
              <a:lnSpc>
                <a:spcPct val="107000"/>
              </a:lnSpc>
              <a:buFont typeface="Symbol" panose="05050102010706020507" pitchFamily="18" charset="2"/>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Minska tillagningsmängden med 10 procent (det gick bra men var lite läskigt i början)</a:t>
            </a:r>
          </a:p>
          <a:p>
            <a:pPr marL="342900" lvl="0" indent="-342900">
              <a:lnSpc>
                <a:spcPct val="107000"/>
              </a:lnSpc>
              <a:buFont typeface="Symbol" panose="05050102010706020507" pitchFamily="18" charset="2"/>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Råvaror som barnen är skeptiska mot får testas och undersökas i olika former i undervisningen</a:t>
            </a:r>
          </a:p>
          <a:p>
            <a:pPr marL="342900" lvl="0" indent="-342900">
              <a:lnSpc>
                <a:spcPct val="107000"/>
              </a:lnSpc>
              <a:buFont typeface="Symbol" panose="05050102010706020507" pitchFamily="18" charset="2"/>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Sätta riktlinjer för ett gemensamt förhållningssätt gentemot den pedagogiska måltiden</a:t>
            </a:r>
          </a:p>
          <a:p>
            <a:pPr marL="342900" lvl="0" indent="-342900">
              <a:lnSpc>
                <a:spcPct val="107000"/>
              </a:lnSpc>
              <a:buFont typeface="Symbol" panose="05050102010706020507" pitchFamily="18" charset="2"/>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Den pedagogiska måltiden ska vara planerad med tydligt mål och syfte. Pedagogen ska vara aktiv vid måltiden</a:t>
            </a:r>
          </a:p>
          <a:p>
            <a:pPr marL="342900" lvl="0" indent="-342900">
              <a:lnSpc>
                <a:spcPct val="107000"/>
              </a:lnSpc>
              <a:spcAft>
                <a:spcPts val="800"/>
              </a:spcAft>
              <a:buFont typeface="Symbol" panose="05050102010706020507" pitchFamily="18" charset="2"/>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Ständigt pågående kommunikation mellan kock och förskolepersonal</a:t>
            </a:r>
          </a:p>
          <a:p>
            <a:endParaRPr lang="sv-SE" dirty="0"/>
          </a:p>
        </p:txBody>
      </p:sp>
      <p:sp>
        <p:nvSpPr>
          <p:cNvPr id="4" name="Platshållare för bildnummer 3"/>
          <p:cNvSpPr>
            <a:spLocks noGrp="1"/>
          </p:cNvSpPr>
          <p:nvPr>
            <p:ph type="sldNum" sz="quarter" idx="5"/>
          </p:nvPr>
        </p:nvSpPr>
        <p:spPr/>
        <p:txBody>
          <a:bodyPr/>
          <a:lstStyle/>
          <a:p>
            <a:fld id="{506504DA-EE27-4543-AD93-2B63D3F1B3AC}" type="slidenum">
              <a:rPr lang="sv-SE" smtClean="0"/>
              <a:t>26</a:t>
            </a:fld>
            <a:endParaRPr lang="sv-SE"/>
          </a:p>
        </p:txBody>
      </p:sp>
    </p:spTree>
    <p:extLst>
      <p:ext uri="{BB962C8B-B14F-4D97-AF65-F5344CB8AC3E}">
        <p14:creationId xmlns:p14="http://schemas.microsoft.com/office/powerpoint/2010/main" val="25757934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Förskolan Gropens Gård i Göteborg minskade mängden restavfall med 50 procent och matavfall med 20 procent. Avfallet från engångsprodukter, som är en del av restavfallet, minskade med hela 70 procent, bland annat genom att helt sluta använda till exempel tossor till skorna, plastpåsar och engångsmuggar.  Användningen av engångshandskar minskade med 88 procent! * Totalt reducerades förskolans årliga klimatpåverkan med drygt sju ton koldioxid per år. * Kostnaderna för inköp minskade med cirka 30 000 kronor per år och för avfallshantering med 4 000 kronor per år. Pengar som istället kan användas i kärnverksamheten. </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Erfarenheterna från Gropens gård låg till grund för Göteborgs stads vägledning för att förebygga avfall på förskolan.</a:t>
            </a:r>
          </a:p>
        </p:txBody>
      </p:sp>
      <p:sp>
        <p:nvSpPr>
          <p:cNvPr id="4" name="Platshållare för bildnummer 3"/>
          <p:cNvSpPr>
            <a:spLocks noGrp="1"/>
          </p:cNvSpPr>
          <p:nvPr>
            <p:ph type="sldNum" sz="quarter" idx="5"/>
          </p:nvPr>
        </p:nvSpPr>
        <p:spPr/>
        <p:txBody>
          <a:bodyPr/>
          <a:lstStyle/>
          <a:p>
            <a:fld id="{506504DA-EE27-4543-AD93-2B63D3F1B3AC}" type="slidenum">
              <a:rPr lang="sv-SE" smtClean="0"/>
              <a:t>27</a:t>
            </a:fld>
            <a:endParaRPr lang="sv-SE"/>
          </a:p>
        </p:txBody>
      </p:sp>
    </p:spTree>
    <p:extLst>
      <p:ext uri="{BB962C8B-B14F-4D97-AF65-F5344CB8AC3E}">
        <p14:creationId xmlns:p14="http://schemas.microsoft.com/office/powerpoint/2010/main" val="27810079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Katarina Björklund,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förskolepedagog</a:t>
            </a:r>
            <a:r>
              <a:rPr lang="sv-SE" sz="1800" dirty="0">
                <a:effectLst/>
                <a:latin typeface="Calibri" panose="020F0502020204030204" pitchFamily="34" charset="0"/>
                <a:ea typeface="Calibri" panose="020F0502020204030204" pitchFamily="34" charset="0"/>
                <a:cs typeface="Times New Roman" panose="02020603050405020304" pitchFamily="18" charset="0"/>
              </a:rPr>
              <a:t> på Gropens Gård, har sagt så här om erfarenheterna från arbetet med att förebygga avfall:</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”Vår pedagogiska verksamhet vinner på arbetet med att minska avfallet. Vårt arbete med att förebygga avfall tillsammans med barnen bidrar till att vi uppfyller läroplanens uppdrag om hållbar utveckling.</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Vi lägger dessutom mindre tid på att springa med sopor nu och kan därför lägga mer tid med barnen”. </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Det är ett exempel på en verksamhetsförbättring som en följd av arbetet med att förebygga avfall. Det finns många sådana exempel, vilket gör det här arbetet väldigt positivt ur flera aspekter.</a:t>
            </a:r>
          </a:p>
          <a:p>
            <a:endParaRPr lang="sv-SE" dirty="0"/>
          </a:p>
        </p:txBody>
      </p:sp>
      <p:sp>
        <p:nvSpPr>
          <p:cNvPr id="4" name="Platshållare för bildnummer 3"/>
          <p:cNvSpPr>
            <a:spLocks noGrp="1"/>
          </p:cNvSpPr>
          <p:nvPr>
            <p:ph type="sldNum" sz="quarter" idx="5"/>
          </p:nvPr>
        </p:nvSpPr>
        <p:spPr/>
        <p:txBody>
          <a:bodyPr/>
          <a:lstStyle/>
          <a:p>
            <a:fld id="{6B403318-F584-4A99-84B0-B4B646E9C66A}" type="slidenum">
              <a:rPr lang="sv-SE" smtClean="0"/>
              <a:t>28</a:t>
            </a:fld>
            <a:endParaRPr lang="sv-SE"/>
          </a:p>
        </p:txBody>
      </p:sp>
    </p:spTree>
    <p:extLst>
      <p:ext uri="{BB962C8B-B14F-4D97-AF65-F5344CB8AC3E}">
        <p14:creationId xmlns:p14="http://schemas.microsoft.com/office/powerpoint/2010/main" val="38328999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Calibri" panose="020F0502020204030204" pitchFamily="34" charset="0"/>
                <a:ea typeface="Calibri" panose="020F0502020204030204" pitchFamily="34" charset="0"/>
                <a:cs typeface="Times New Roman" panose="02020603050405020304" pitchFamily="18" charset="0"/>
              </a:rPr>
              <a:t>För att ge er ytterligare inspiration och för att göra det mer konkret ska jag visa några exempel på hur olika verksamheter har lyckats få en mer resurssmart materialanvändning inom skolverksamheten genom att fokusera på att förebygga avfallet, alltså att minska mängderna avfall.</a:t>
            </a:r>
          </a:p>
          <a:p>
            <a:endParaRPr lang="sv-SE" dirty="0"/>
          </a:p>
        </p:txBody>
      </p:sp>
      <p:sp>
        <p:nvSpPr>
          <p:cNvPr id="4" name="Platshållare för bildnummer 3"/>
          <p:cNvSpPr>
            <a:spLocks noGrp="1"/>
          </p:cNvSpPr>
          <p:nvPr>
            <p:ph type="sldNum" sz="quarter" idx="5"/>
          </p:nvPr>
        </p:nvSpPr>
        <p:spPr/>
        <p:txBody>
          <a:bodyPr/>
          <a:lstStyle/>
          <a:p>
            <a:fld id="{DEF549D2-47A4-4FE9-B370-F3551A103309}" type="slidenum">
              <a:rPr lang="sv-SE" smtClean="0"/>
              <a:t>29</a:t>
            </a:fld>
            <a:endParaRPr lang="sv-SE"/>
          </a:p>
        </p:txBody>
      </p:sp>
    </p:spTree>
    <p:extLst>
      <p:ext uri="{BB962C8B-B14F-4D97-AF65-F5344CB8AC3E}">
        <p14:creationId xmlns:p14="http://schemas.microsoft.com/office/powerpoint/2010/main" val="8041057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Skurups kommun jobbade under åren 2018-2019 med ett projekt för minskat matsvinn i skolan. Serveringssvinnet minskade med 57 procent och tallrikssvinnet med 12 procent, bland annat genom: </a:t>
            </a:r>
          </a:p>
          <a:p>
            <a:pPr marL="342900" lvl="0" indent="-342900">
              <a:lnSpc>
                <a:spcPct val="107000"/>
              </a:lnSpc>
              <a:buFont typeface="Symbol" panose="05050102010706020507" pitchFamily="18" charset="2"/>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Mindre soppåsar eller kärl</a:t>
            </a:r>
          </a:p>
          <a:p>
            <a:pPr marL="342900" lvl="0" indent="-342900">
              <a:lnSpc>
                <a:spcPct val="107000"/>
              </a:lnSpc>
              <a:buFont typeface="Symbol" panose="05050102010706020507" pitchFamily="18" charset="2"/>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Smakskedar </a:t>
            </a:r>
          </a:p>
          <a:p>
            <a:pPr marL="342900" lvl="0" indent="-342900">
              <a:lnSpc>
                <a:spcPct val="107000"/>
              </a:lnSpc>
              <a:buFont typeface="Symbol" panose="05050102010706020507" pitchFamily="18" charset="2"/>
              <a:buChar char=""/>
              <a:tabLst>
                <a:tab pos="457200" algn="l"/>
              </a:tabLst>
            </a:pPr>
            <a:r>
              <a:rPr lang="sv-SE" sz="1800" dirty="0" err="1">
                <a:effectLst/>
                <a:latin typeface="Calibri" panose="020F0502020204030204" pitchFamily="34" charset="0"/>
                <a:ea typeface="Calibri" panose="020F0502020204030204" pitchFamily="34" charset="0"/>
                <a:cs typeface="Times New Roman" panose="02020603050405020304" pitchFamily="18" charset="0"/>
              </a:rPr>
              <a:t>Nudging</a:t>
            </a:r>
            <a:r>
              <a:rPr lang="sv-SE" sz="1800" dirty="0">
                <a:effectLst/>
                <a:latin typeface="Calibri" panose="020F0502020204030204" pitchFamily="34" charset="0"/>
                <a:ea typeface="Calibri" panose="020F0502020204030204" pitchFamily="34" charset="0"/>
                <a:cs typeface="Times New Roman" panose="02020603050405020304" pitchFamily="18" charset="0"/>
              </a:rPr>
              <a:t>, alltså att knuffa barnen till rätt beteende </a:t>
            </a:r>
          </a:p>
          <a:p>
            <a:pPr marL="342900" lvl="0" indent="-342900">
              <a:lnSpc>
                <a:spcPct val="107000"/>
              </a:lnSpc>
              <a:buFont typeface="Symbol" panose="05050102010706020507" pitchFamily="18" charset="2"/>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Provlagar nya recept </a:t>
            </a:r>
          </a:p>
          <a:p>
            <a:pPr marL="342900" lvl="0" indent="-342900">
              <a:lnSpc>
                <a:spcPct val="107000"/>
              </a:lnSpc>
              <a:buFont typeface="Symbol" panose="05050102010706020507" pitchFamily="18" charset="2"/>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Säsongsmat</a:t>
            </a:r>
          </a:p>
          <a:p>
            <a:pPr marL="342900" lvl="0" indent="-342900">
              <a:lnSpc>
                <a:spcPct val="107000"/>
              </a:lnSpc>
              <a:buFont typeface="Symbol" panose="05050102010706020507" pitchFamily="18" charset="2"/>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Baljväxt- och rotfruktsskola </a:t>
            </a:r>
          </a:p>
          <a:p>
            <a:pPr marL="342900" lvl="0" indent="-342900">
              <a:lnSpc>
                <a:spcPct val="107000"/>
              </a:lnSpc>
              <a:spcAft>
                <a:spcPts val="800"/>
              </a:spcAft>
              <a:buFont typeface="Symbol" panose="05050102010706020507" pitchFamily="18" charset="2"/>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Månadens grönsak </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Serveringssvinn är det som blir över i serveringskärlen medan tallrikssvinnet är det som blir kvar på tallriken.</a:t>
            </a:r>
          </a:p>
          <a:p>
            <a:endParaRPr lang="sv-SE" dirty="0"/>
          </a:p>
        </p:txBody>
      </p:sp>
      <p:sp>
        <p:nvSpPr>
          <p:cNvPr id="4" name="Platshållare för bildnummer 3"/>
          <p:cNvSpPr>
            <a:spLocks noGrp="1"/>
          </p:cNvSpPr>
          <p:nvPr>
            <p:ph type="sldNum" sz="quarter" idx="5"/>
          </p:nvPr>
        </p:nvSpPr>
        <p:spPr/>
        <p:txBody>
          <a:bodyPr/>
          <a:lstStyle/>
          <a:p>
            <a:fld id="{506504DA-EE27-4543-AD93-2B63D3F1B3AC}" type="slidenum">
              <a:rPr lang="sv-SE" smtClean="0"/>
              <a:t>30</a:t>
            </a:fld>
            <a:endParaRPr lang="sv-SE"/>
          </a:p>
        </p:txBody>
      </p:sp>
    </p:spTree>
    <p:extLst>
      <p:ext uri="{BB962C8B-B14F-4D97-AF65-F5344CB8AC3E}">
        <p14:creationId xmlns:p14="http://schemas.microsoft.com/office/powerpoint/2010/main" val="711844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Platshållare för bildobjekt 1"/>
          <p:cNvSpPr>
            <a:spLocks noGrp="1" noRot="1" noChangeAspect="1" noTextEdit="1"/>
          </p:cNvSpPr>
          <p:nvPr>
            <p:ph type="sldImg"/>
          </p:nvPr>
        </p:nvSpPr>
        <p:spPr>
          <a:ln/>
        </p:spPr>
      </p:sp>
      <p:sp>
        <p:nvSpPr>
          <p:cNvPr id="16387" name="Platshållare för anteckninga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Calibri" panose="020F0502020204030204" pitchFamily="34" charset="0"/>
                <a:ea typeface="Calibri" panose="020F0502020204030204" pitchFamily="34" charset="0"/>
                <a:cs typeface="Times New Roman" panose="02020603050405020304" pitchFamily="18" charset="0"/>
              </a:rPr>
              <a:t>Det borde vara såhär</a:t>
            </a:r>
            <a:r>
              <a:rPr lang="sv-SE" sz="1800" u="sng" dirty="0">
                <a:solidFill>
                  <a:srgbClr val="008080"/>
                </a:solidFill>
                <a:effectLst/>
                <a:latin typeface="Calibri" panose="020F0502020204030204" pitchFamily="34" charset="0"/>
                <a:ea typeface="Calibri" panose="020F0502020204030204" pitchFamily="34" charset="0"/>
                <a:cs typeface="Times New Roman" panose="02020603050405020304" pitchFamily="18" charset="0"/>
              </a:rPr>
              <a:t>!</a:t>
            </a:r>
            <a:r>
              <a:rPr lang="sv-SE" sz="1800" strike="sngStrike"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r>
              <a:rPr lang="sv-SE" sz="1800" dirty="0">
                <a:effectLst/>
                <a:latin typeface="Calibri" panose="020F0502020204030204" pitchFamily="34" charset="0"/>
                <a:ea typeface="Calibri" panose="020F0502020204030204" pitchFamily="34" charset="0"/>
                <a:cs typeface="Times New Roman" panose="02020603050405020304" pitchFamily="18" charset="0"/>
              </a:rPr>
              <a:t> Det vill säga en balans mellan jordens produktionsförmåga och människans användning av jordens resurser.</a:t>
            </a:r>
          </a:p>
          <a:p>
            <a:endParaRPr lang="sv-SE" altLang="sv-SE" dirty="0"/>
          </a:p>
        </p:txBody>
      </p:sp>
      <p:sp>
        <p:nvSpPr>
          <p:cNvPr id="16388" name="Platshållare för bildnumm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2D60287E-7CBA-40C2-9649-6B99BE10443E}" type="slidenum">
              <a:rPr lang="sv-SE" altLang="sv-SE" sz="1200" smtClean="0">
                <a:latin typeface="Calibri" panose="020F0502020204030204" pitchFamily="34" charset="0"/>
              </a:rPr>
              <a:pPr/>
              <a:t>3</a:t>
            </a:fld>
            <a:endParaRPr lang="sv-SE" altLang="sv-SE" sz="1200">
              <a:latin typeface="Calibri" panose="020F0502020204030204" pitchFamily="34" charset="0"/>
            </a:endParaRPr>
          </a:p>
        </p:txBody>
      </p:sp>
    </p:spTree>
    <p:extLst>
      <p:ext uri="{BB962C8B-B14F-4D97-AF65-F5344CB8AC3E}">
        <p14:creationId xmlns:p14="http://schemas.microsoft.com/office/powerpoint/2010/main" val="19725845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Helsingborgs stad har arbetat med projektet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SmartMat</a:t>
            </a:r>
            <a:r>
              <a:rPr lang="sv-SE" sz="1800" dirty="0">
                <a:effectLst/>
                <a:latin typeface="Calibri" panose="020F0502020204030204" pitchFamily="34" charset="0"/>
                <a:ea typeface="Calibri" panose="020F0502020204030204" pitchFamily="34" charset="0"/>
                <a:cs typeface="Times New Roman" panose="02020603050405020304" pitchFamily="18" charset="0"/>
              </a:rPr>
              <a:t>, som bland annat fokuserade på minskat matsvinn i skolorna. Matsvinnet inom skolans verksamhet minskade med hela 49 procent under två år. De arbetade bland annat med:</a:t>
            </a:r>
          </a:p>
          <a:p>
            <a:pPr marL="342900" lvl="0" indent="-342900">
              <a:lnSpc>
                <a:spcPct val="107000"/>
              </a:lnSpc>
              <a:buFont typeface="Symbol" panose="05050102010706020507" pitchFamily="18" charset="2"/>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Automatisk frånvarorapportering till köken</a:t>
            </a:r>
          </a:p>
          <a:p>
            <a:pPr marL="342900" lvl="0" indent="-342900">
              <a:lnSpc>
                <a:spcPct val="107000"/>
              </a:lnSpc>
              <a:buFont typeface="Symbol" panose="05050102010706020507" pitchFamily="18" charset="2"/>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Restsmarta mellanmål</a:t>
            </a:r>
          </a:p>
          <a:p>
            <a:pPr marL="342900" lvl="0" indent="-342900">
              <a:lnSpc>
                <a:spcPct val="107000"/>
              </a:lnSpc>
              <a:spcAft>
                <a:spcPts val="800"/>
              </a:spcAft>
              <a:buFont typeface="Symbol" panose="05050102010706020507" pitchFamily="18" charset="2"/>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Måltidspedagogik</a:t>
            </a:r>
          </a:p>
          <a:p>
            <a:pPr marL="342900" lvl="0" indent="-342900">
              <a:lnSpc>
                <a:spcPct val="107000"/>
              </a:lnSpc>
              <a:spcAft>
                <a:spcPts val="800"/>
              </a:spcAft>
              <a:buFont typeface="Symbol" panose="05050102010706020507" pitchFamily="18" charset="2"/>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Sekunda frukt- och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gröntprodukter</a:t>
            </a:r>
            <a:r>
              <a:rPr lang="sv-SE" sz="1800" dirty="0">
                <a:effectLst/>
                <a:latin typeface="Calibri" panose="020F0502020204030204" pitchFamily="34" charset="0"/>
                <a:ea typeface="Calibri" panose="020F0502020204030204" pitchFamily="34" charset="0"/>
                <a:cs typeface="Times New Roman" panose="02020603050405020304" pitchFamily="18" charset="0"/>
              </a:rPr>
              <a:t> från den lokala matbutiken</a:t>
            </a:r>
            <a:endParaRPr lang="sv-SE" b="0" dirty="0"/>
          </a:p>
        </p:txBody>
      </p:sp>
      <p:sp>
        <p:nvSpPr>
          <p:cNvPr id="4" name="Platshållare för bildnummer 3"/>
          <p:cNvSpPr>
            <a:spLocks noGrp="1"/>
          </p:cNvSpPr>
          <p:nvPr>
            <p:ph type="sldNum" sz="quarter" idx="5"/>
          </p:nvPr>
        </p:nvSpPr>
        <p:spPr/>
        <p:txBody>
          <a:bodyPr/>
          <a:lstStyle/>
          <a:p>
            <a:fld id="{506504DA-EE27-4543-AD93-2B63D3F1B3AC}" type="slidenum">
              <a:rPr lang="sv-SE" smtClean="0"/>
              <a:t>31</a:t>
            </a:fld>
            <a:endParaRPr lang="sv-SE"/>
          </a:p>
        </p:txBody>
      </p:sp>
    </p:spTree>
    <p:extLst>
      <p:ext uri="{BB962C8B-B14F-4D97-AF65-F5344CB8AC3E}">
        <p14:creationId xmlns:p14="http://schemas.microsoft.com/office/powerpoint/2010/main" val="1490780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Måltidsservice i Eslövs kommun höll en workshop om plastavfall med personal från fem olika skolkök. Utifrån workshopens resultat togs en handlingsplan fram för att minska mängden plastförpackningar och engångsartiklar i plast. Ett konkret resultat är att skolledningen fattade beslut om att inte längre dela ut engångsdricka till barnen vid utflykter, utan uppmana föräldrarna att skicka med en vattenflaska istället. Det blir * 39 000 färre förpackningar av engångsdricka per år och lika många sugrör, förutsatt att barnen inte tar med sig egna engångsdrickor.</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Andra exempel på åtgärder i handlingsplanen:</a:t>
            </a:r>
          </a:p>
          <a:p>
            <a:pPr marL="342900" lvl="0" indent="-342900">
              <a:lnSpc>
                <a:spcPct val="107000"/>
              </a:lnSpc>
              <a:buFont typeface="Symbol" panose="05050102010706020507" pitchFamily="18" charset="2"/>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Använda lock vid uppläggning istället för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sträckfilm</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Frysa och förvara i kantiner eller glasburkar </a:t>
            </a:r>
          </a:p>
          <a:p>
            <a:pPr marL="342900" lvl="0" indent="-342900">
              <a:lnSpc>
                <a:spcPct val="107000"/>
              </a:lnSpc>
              <a:buFont typeface="Symbol" panose="05050102010706020507" pitchFamily="18" charset="2"/>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Vid utflykter, hitta alternativ till maträtter som kräver bestick, till exempel wraps istället för pastasallad</a:t>
            </a:r>
          </a:p>
          <a:p>
            <a:pPr marL="342900" lvl="0" indent="-342900">
              <a:lnSpc>
                <a:spcPct val="107000"/>
              </a:lnSpc>
              <a:buFont typeface="Symbol" panose="05050102010706020507" pitchFamily="18" charset="2"/>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Förmedla rutin att bestick diskas för hand vid diskmaskinshaveri</a:t>
            </a:r>
          </a:p>
          <a:p>
            <a:pPr marL="342900" lvl="0" indent="-342900">
              <a:lnSpc>
                <a:spcPct val="107000"/>
              </a:lnSpc>
              <a:spcAft>
                <a:spcPts val="800"/>
              </a:spcAft>
              <a:buFont typeface="Symbol" panose="05050102010706020507" pitchFamily="18" charset="2"/>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Påminna och utbilda på APT om när ska engångshandskar ska användas och inte användas</a:t>
            </a:r>
          </a:p>
          <a:p>
            <a:pPr algn="l">
              <a:lnSpc>
                <a:spcPct val="107000"/>
              </a:lnSpc>
              <a:spcAft>
                <a:spcPts val="800"/>
              </a:spcAft>
            </a:pPr>
            <a:endParaRPr lang="sv-SE" b="0" dirty="0"/>
          </a:p>
        </p:txBody>
      </p:sp>
      <p:sp>
        <p:nvSpPr>
          <p:cNvPr id="4" name="Platshållare för bildnummer 3"/>
          <p:cNvSpPr>
            <a:spLocks noGrp="1"/>
          </p:cNvSpPr>
          <p:nvPr>
            <p:ph type="sldNum" sz="quarter" idx="5"/>
          </p:nvPr>
        </p:nvSpPr>
        <p:spPr/>
        <p:txBody>
          <a:bodyPr/>
          <a:lstStyle/>
          <a:p>
            <a:fld id="{506504DA-EE27-4543-AD93-2B63D3F1B3AC}" type="slidenum">
              <a:rPr lang="sv-SE" smtClean="0"/>
              <a:t>32</a:t>
            </a:fld>
            <a:endParaRPr lang="sv-SE"/>
          </a:p>
        </p:txBody>
      </p:sp>
    </p:spTree>
    <p:extLst>
      <p:ext uri="{BB962C8B-B14F-4D97-AF65-F5344CB8AC3E}">
        <p14:creationId xmlns:p14="http://schemas.microsoft.com/office/powerpoint/2010/main" val="8214294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err="1">
                <a:effectLst/>
                <a:latin typeface="Calibri" panose="020F0502020204030204" pitchFamily="34" charset="0"/>
                <a:ea typeface="Calibri" panose="020F0502020204030204" pitchFamily="34" charset="0"/>
                <a:cs typeface="Times New Roman" panose="02020603050405020304" pitchFamily="18" charset="0"/>
              </a:rPr>
              <a:t>Sandeklevsskolan</a:t>
            </a:r>
            <a:r>
              <a:rPr lang="sv-SE" sz="1800" dirty="0">
                <a:effectLst/>
                <a:latin typeface="Calibri" panose="020F0502020204030204" pitchFamily="34" charset="0"/>
                <a:ea typeface="Calibri" panose="020F0502020204030204" pitchFamily="34" charset="0"/>
                <a:cs typeface="Times New Roman" panose="02020603050405020304" pitchFamily="18" charset="0"/>
              </a:rPr>
              <a:t> i Bergsjön i Göteborg minskade sitt restavfall med 31 procent och matavfall med 42 procent. Det innebär en reduktion av skolans årliga klimatpåverkan med 11 ton koldioxid per år. * Inköpskostnaderna minskade med 103 000 kronor per år och kostnaderna för avfallshantering med 15 500 kr per år. Pengar som istället kan användas till kärnverksamheten. </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Exempel på åtgärder:</a:t>
            </a:r>
          </a:p>
          <a:p>
            <a:pPr marL="342900" lvl="0" indent="-342900">
              <a:lnSpc>
                <a:spcPct val="107000"/>
              </a:lnSpc>
              <a:buFont typeface="Symbol" panose="05050102010706020507" pitchFamily="18" charset="2"/>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Rapportera frånvaro till köket varje morgon. </a:t>
            </a:r>
          </a:p>
          <a:p>
            <a:pPr marL="342900" lvl="0" indent="-342900">
              <a:lnSpc>
                <a:spcPct val="107000"/>
              </a:lnSpc>
              <a:buFont typeface="Symbol" panose="05050102010706020507" pitchFamily="18" charset="2"/>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Återkoppla dagligen till köket så att måltidspersonalen får reda på vad eleverna tyckte om maten och hur mycket som slängdes.</a:t>
            </a:r>
          </a:p>
          <a:p>
            <a:pPr marL="342900" lvl="0" indent="-342900">
              <a:lnSpc>
                <a:spcPct val="107000"/>
              </a:lnSpc>
              <a:spcAft>
                <a:spcPts val="800"/>
              </a:spcAft>
              <a:buFont typeface="Symbol" panose="05050102010706020507" pitchFamily="18" charset="2"/>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Skapa en lugn måltidsmiljö med mindre stress och buller. Gör det lätt att ta om.  </a:t>
            </a:r>
          </a:p>
          <a:p>
            <a:pPr marL="0" lvl="0" indent="0">
              <a:lnSpc>
                <a:spcPct val="107000"/>
              </a:lnSpc>
              <a:spcAft>
                <a:spcPts val="800"/>
              </a:spcAft>
              <a:buFont typeface="Symbol" panose="05050102010706020507" pitchFamily="18" charset="2"/>
              <a:buNone/>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Erfarenheterna från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Sandeklevsskolan</a:t>
            </a:r>
            <a:r>
              <a:rPr lang="sv-SE" sz="1800" dirty="0">
                <a:effectLst/>
                <a:latin typeface="Calibri" panose="020F0502020204030204" pitchFamily="34" charset="0"/>
                <a:ea typeface="Calibri" panose="020F0502020204030204" pitchFamily="34" charset="0"/>
                <a:cs typeface="Times New Roman" panose="02020603050405020304" pitchFamily="18" charset="0"/>
              </a:rPr>
              <a:t> låg till grund för Göteborgs Stads vägledning om att förebygga avfall på skolan.</a:t>
            </a:r>
          </a:p>
        </p:txBody>
      </p:sp>
      <p:sp>
        <p:nvSpPr>
          <p:cNvPr id="4" name="Platshållare för bildnummer 3"/>
          <p:cNvSpPr>
            <a:spLocks noGrp="1"/>
          </p:cNvSpPr>
          <p:nvPr>
            <p:ph type="sldNum" sz="quarter" idx="5"/>
          </p:nvPr>
        </p:nvSpPr>
        <p:spPr/>
        <p:txBody>
          <a:bodyPr/>
          <a:lstStyle/>
          <a:p>
            <a:fld id="{506504DA-EE27-4543-AD93-2B63D3F1B3AC}" type="slidenum">
              <a:rPr lang="sv-SE" smtClean="0"/>
              <a:t>33</a:t>
            </a:fld>
            <a:endParaRPr lang="sv-SE"/>
          </a:p>
        </p:txBody>
      </p:sp>
    </p:spTree>
    <p:extLst>
      <p:ext uri="{BB962C8B-B14F-4D97-AF65-F5344CB8AC3E}">
        <p14:creationId xmlns:p14="http://schemas.microsoft.com/office/powerpoint/2010/main" val="30479780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Charlotta Björk, rektor för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Sandeklevsskolans</a:t>
            </a:r>
            <a:r>
              <a:rPr lang="sv-SE" sz="1800" dirty="0">
                <a:effectLst/>
                <a:latin typeface="Calibri" panose="020F0502020204030204" pitchFamily="34" charset="0"/>
                <a:ea typeface="Calibri" panose="020F0502020204030204" pitchFamily="34" charset="0"/>
                <a:cs typeface="Times New Roman" panose="02020603050405020304" pitchFamily="18" charset="0"/>
              </a:rPr>
              <a:t> högstadium, har sagt så här om att förebygga avfall:</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”Att förebygga avfall är helt i enlighet med våra miljömål och läroplanens riktlinjer för arbetet med hållbar utveckling. Förutom att vi sparar på planetens resurser så får vi pengar över till annat som gagnar den pedagogiska verksamheten.” </a:t>
            </a:r>
          </a:p>
          <a:p>
            <a:endParaRPr lang="sv-SE" dirty="0"/>
          </a:p>
        </p:txBody>
      </p:sp>
      <p:sp>
        <p:nvSpPr>
          <p:cNvPr id="4" name="Platshållare för bildnummer 3"/>
          <p:cNvSpPr>
            <a:spLocks noGrp="1"/>
          </p:cNvSpPr>
          <p:nvPr>
            <p:ph type="sldNum" sz="quarter" idx="5"/>
          </p:nvPr>
        </p:nvSpPr>
        <p:spPr/>
        <p:txBody>
          <a:bodyPr/>
          <a:lstStyle/>
          <a:p>
            <a:fld id="{6B403318-F584-4A99-84B0-B4B646E9C66A}" type="slidenum">
              <a:rPr lang="sv-SE" smtClean="0"/>
              <a:t>34</a:t>
            </a:fld>
            <a:endParaRPr lang="sv-SE"/>
          </a:p>
        </p:txBody>
      </p:sp>
    </p:spTree>
    <p:extLst>
      <p:ext uri="{BB962C8B-B14F-4D97-AF65-F5344CB8AC3E}">
        <p14:creationId xmlns:p14="http://schemas.microsoft.com/office/powerpoint/2010/main" val="38644166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sv-SE" sz="1800" dirty="0">
                <a:effectLst/>
                <a:latin typeface="Book Antiqua" panose="02040602050305030304" pitchFamily="18" charset="0"/>
                <a:ea typeface="Times New Roman" panose="02020603050405020304" pitchFamily="18" charset="0"/>
                <a:cs typeface="Times New Roman" panose="02020603050405020304" pitchFamily="18" charset="0"/>
              </a:rPr>
              <a:t>2017 startades projektet Resterkocken av avfallsbolaget </a:t>
            </a:r>
            <a:r>
              <a:rPr lang="sv-SE" sz="1800" dirty="0" err="1">
                <a:effectLst/>
                <a:latin typeface="Book Antiqua" panose="02040602050305030304" pitchFamily="18" charset="0"/>
                <a:ea typeface="Times New Roman" panose="02020603050405020304" pitchFamily="18" charset="0"/>
                <a:cs typeface="Times New Roman" panose="02020603050405020304" pitchFamily="18" charset="0"/>
              </a:rPr>
              <a:t>Sysavs</a:t>
            </a:r>
            <a:r>
              <a:rPr lang="sv-SE" sz="1800" dirty="0">
                <a:effectLst/>
                <a:latin typeface="Book Antiqua" panose="02040602050305030304" pitchFamily="18" charset="0"/>
                <a:ea typeface="Times New Roman" panose="02020603050405020304" pitchFamily="18" charset="0"/>
                <a:cs typeface="Times New Roman" panose="02020603050405020304" pitchFamily="18" charset="0"/>
              </a:rPr>
              <a:t> 14 ägarkommuner. Resterkocken är en skoltävling som riktar sig till barn och unga i grundskolan. Målet är att minska matsvinnet och öka kunskapen om livsmedlens hållbarhet och användningsområden. Skoleleverna laddar upp sina tävlingsbidrag på en hemsida och vinnarna utses av en matkunnig jury. Det första året var det 14 kommuner som deltog och 2021 var det 29. Arrangemanget har vuxit från 109 tävlingsbidrag till 380 år 2020. Alla kommuner som vill vara med får delta.</a:t>
            </a:r>
          </a:p>
          <a:p>
            <a:pPr>
              <a:lnSpc>
                <a:spcPct val="107000"/>
              </a:lnSpc>
              <a:spcAft>
                <a:spcPts val="800"/>
              </a:spcAft>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506504DA-EE27-4543-AD93-2B63D3F1B3AC}" type="slidenum">
              <a:rPr lang="sv-SE" smtClean="0"/>
              <a:t>35</a:t>
            </a:fld>
            <a:endParaRPr lang="sv-SE"/>
          </a:p>
        </p:txBody>
      </p:sp>
    </p:spTree>
    <p:extLst>
      <p:ext uri="{BB962C8B-B14F-4D97-AF65-F5344CB8AC3E}">
        <p14:creationId xmlns:p14="http://schemas.microsoft.com/office/powerpoint/2010/main" val="20354658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180340" lvl="0" indent="0" algn="l" defTabSz="914400" rtl="0" eaLnBrk="1" fontAlgn="auto" latinLnBrk="0" hangingPunct="1">
              <a:lnSpc>
                <a:spcPct val="110000"/>
              </a:lnSpc>
              <a:spcBef>
                <a:spcPts val="0"/>
              </a:spcBef>
              <a:spcAft>
                <a:spcPts val="600"/>
              </a:spcAft>
              <a:buClrTx/>
              <a:buSzTx/>
              <a:buFontTx/>
              <a:buNone/>
              <a:tabLst/>
              <a:defRPr/>
            </a:pPr>
            <a:r>
              <a:rPr lang="sv-SE" sz="1800" dirty="0">
                <a:effectLst/>
                <a:latin typeface="Calibri" panose="020F0502020204030204" pitchFamily="34" charset="0"/>
                <a:ea typeface="Calibri" panose="020F0502020204030204" pitchFamily="34" charset="0"/>
                <a:cs typeface="Times New Roman" panose="02020603050405020304" pitchFamily="18" charset="0"/>
              </a:rPr>
              <a:t>För att ge er ytterligare inspiration och för att göra det mer konkret ska jag visa ett par exempel på hur olika verksamheter har lyckats få en mer resurssmart materialanvändning på kontoret genom att fokusera på att förebygga avfallet, alltså att minska mängderna avfall. </a:t>
            </a:r>
            <a:r>
              <a:rPr lang="sv-SE" sz="1800" dirty="0">
                <a:effectLst/>
                <a:latin typeface="Book Antiqua" panose="02040602050305030304" pitchFamily="18" charset="0"/>
                <a:ea typeface="Times New Roman" panose="02020603050405020304" pitchFamily="18" charset="0"/>
                <a:cs typeface="Times New Roman" panose="02020603050405020304" pitchFamily="18" charset="0"/>
              </a:rPr>
              <a:t>Avfall på kontoret handlar förstås om det vardagliga, med papper, matsvinn och engångsmaterial, men också om sällanköpsvaror som IT-utrustning och möbler. Våra exempel har fokuserat på olika sorters avfall och produkter.</a:t>
            </a:r>
          </a:p>
          <a:p>
            <a:endParaRPr lang="sv-SE" dirty="0"/>
          </a:p>
        </p:txBody>
      </p:sp>
      <p:sp>
        <p:nvSpPr>
          <p:cNvPr id="4" name="Platshållare för bildnummer 3"/>
          <p:cNvSpPr>
            <a:spLocks noGrp="1"/>
          </p:cNvSpPr>
          <p:nvPr>
            <p:ph type="sldNum" sz="quarter" idx="5"/>
          </p:nvPr>
        </p:nvSpPr>
        <p:spPr/>
        <p:txBody>
          <a:bodyPr/>
          <a:lstStyle/>
          <a:p>
            <a:fld id="{DEF549D2-47A4-4FE9-B370-F3551A103309}" type="slidenum">
              <a:rPr lang="sv-SE" smtClean="0"/>
              <a:t>36</a:t>
            </a:fld>
            <a:endParaRPr lang="sv-SE"/>
          </a:p>
        </p:txBody>
      </p:sp>
    </p:spTree>
    <p:extLst>
      <p:ext uri="{BB962C8B-B14F-4D97-AF65-F5344CB8AC3E}">
        <p14:creationId xmlns:p14="http://schemas.microsoft.com/office/powerpoint/2010/main" val="14330453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sv-SE" sz="1800" dirty="0">
                <a:effectLst/>
                <a:latin typeface="Book Antiqua" panose="02040602050305030304" pitchFamily="18" charset="0"/>
                <a:ea typeface="Times New Roman" panose="02020603050405020304" pitchFamily="18" charset="0"/>
                <a:cs typeface="Times New Roman" panose="02020603050405020304" pitchFamily="18" charset="0"/>
              </a:rPr>
              <a:t>IT-avdelningen i Lomma hade fokus på att minska avfallet från bärbara datorer och telefoner. Avdelningens personal deltog på tre workshops, där beställningsrutiner med mera kartlades och diskussioner fördes kring frågorna ”Varför uppstår förbrukade IT-produkter i kommunen” samt ”Varför uppstår onödiga behov av IT-produkter”. En handlingsplan för att minska avfallet togs fram, med åtgärder om bland annat certifieringsprocessen vid val av produkter, lagerhantering av mobiltelefoner samt utbildning till användarna om hur produkter ska beställas.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sv-SE" sz="1800" dirty="0">
              <a:effectLst/>
              <a:latin typeface="Book Antiqua" panose="0204060205030503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sv-SE" sz="1800" dirty="0">
                <a:effectLst/>
                <a:latin typeface="Book Antiqua" panose="02040602050305030304" pitchFamily="18" charset="0"/>
                <a:ea typeface="Times New Roman" panose="02020603050405020304" pitchFamily="18" charset="0"/>
                <a:cs typeface="Times New Roman" panose="02020603050405020304" pitchFamily="18" charset="0"/>
              </a:rPr>
              <a:t>Det var svårt att få mätbara resultat på kort tid, eftersom datorer och telefon har lång livslängd jämfört med många andra produkter. IT-avdelningens övertygelse är dock att avfallet kommer att minska genom de åtgärder som genomförs. Ett resultat är att de har fått en bättre helhetssyn på sin verksamhet genom att beskriva hur verkligheten ser ut.</a:t>
            </a:r>
          </a:p>
          <a:p>
            <a:pPr>
              <a:lnSpc>
                <a:spcPct val="107000"/>
              </a:lnSpc>
              <a:spcAft>
                <a:spcPts val="800"/>
              </a:spcAft>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506504DA-EE27-4543-AD93-2B63D3F1B3AC}" type="slidenum">
              <a:rPr lang="sv-SE" smtClean="0"/>
              <a:t>37</a:t>
            </a:fld>
            <a:endParaRPr lang="sv-SE"/>
          </a:p>
        </p:txBody>
      </p:sp>
    </p:spTree>
    <p:extLst>
      <p:ext uri="{BB962C8B-B14F-4D97-AF65-F5344CB8AC3E}">
        <p14:creationId xmlns:p14="http://schemas.microsoft.com/office/powerpoint/2010/main" val="4337834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R="180340">
              <a:lnSpc>
                <a:spcPct val="110000"/>
              </a:lnSpc>
              <a:spcAft>
                <a:spcPts val="600"/>
              </a:spcAft>
            </a:pPr>
            <a:r>
              <a:rPr lang="sv-SE" sz="180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rPr>
              <a:t>Stadsbyggnadskontoret och Bostadsbolagets kontor i Göteborg tog fram handlingsplaner med ett flertal åtgärder inom olika avfallskategorier. Exempel på åtgärder som har genomförts:</a:t>
            </a:r>
            <a:endParaRPr lang="sv-SE" sz="1800" dirty="0">
              <a:effectLst/>
              <a:latin typeface="Book Antiqua" panose="02040602050305030304" pitchFamily="18" charset="0"/>
              <a:ea typeface="Times New Roman" panose="02020603050405020304" pitchFamily="18" charset="0"/>
              <a:cs typeface="Times New Roman" panose="02020603050405020304" pitchFamily="18" charset="0"/>
            </a:endParaRPr>
          </a:p>
          <a:p>
            <a:pPr marL="342900" marR="180340" lvl="0" indent="-342900">
              <a:lnSpc>
                <a:spcPct val="110000"/>
              </a:lnSpc>
              <a:buFont typeface="Symbol" panose="05050102010706020507" pitchFamily="18" charset="2"/>
              <a:buChar char=""/>
            </a:pPr>
            <a:r>
              <a:rPr lang="sv-SE" sz="180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rPr>
              <a:t>Tagit bort engångsmuggar, tallrikar- och bestick</a:t>
            </a:r>
            <a:endParaRPr lang="sv-SE" sz="1800" dirty="0">
              <a:effectLst/>
              <a:latin typeface="Book Antiqua" panose="02040602050305030304" pitchFamily="18" charset="0"/>
              <a:ea typeface="Times New Roman" panose="02020603050405020304" pitchFamily="18" charset="0"/>
              <a:cs typeface="Times New Roman" panose="02020603050405020304" pitchFamily="18" charset="0"/>
            </a:endParaRPr>
          </a:p>
          <a:p>
            <a:pPr marL="342900" marR="180340" lvl="0" indent="-342900">
              <a:lnSpc>
                <a:spcPct val="110000"/>
              </a:lnSpc>
              <a:buFont typeface="Symbol" panose="05050102010706020507" pitchFamily="18" charset="2"/>
              <a:buChar char=""/>
            </a:pPr>
            <a:r>
              <a:rPr lang="sv-SE" sz="180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rPr>
              <a:t>Köpt in flergångsmatlådor för personalen att hämta mat i</a:t>
            </a:r>
            <a:endParaRPr lang="sv-SE" sz="1800" dirty="0">
              <a:effectLst/>
              <a:latin typeface="Book Antiqua" panose="02040602050305030304" pitchFamily="18" charset="0"/>
              <a:ea typeface="Times New Roman" panose="02020603050405020304" pitchFamily="18" charset="0"/>
              <a:cs typeface="Times New Roman" panose="02020603050405020304" pitchFamily="18" charset="0"/>
            </a:endParaRPr>
          </a:p>
          <a:p>
            <a:pPr marL="342900" marR="180340" lvl="0" indent="-342900">
              <a:lnSpc>
                <a:spcPct val="110000"/>
              </a:lnSpc>
              <a:buFont typeface="Symbol" panose="05050102010706020507" pitchFamily="18" charset="2"/>
              <a:buChar char=""/>
            </a:pPr>
            <a:r>
              <a:rPr lang="sv-SE" sz="180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rPr>
              <a:t>Gjort en lista över lunchrestauranger och caféer i närheten som accepterar att man hämtar mat och dryck i egna behållare</a:t>
            </a:r>
            <a:endParaRPr lang="sv-SE" sz="1800" dirty="0">
              <a:effectLst/>
              <a:latin typeface="Book Antiqua" panose="02040602050305030304" pitchFamily="18" charset="0"/>
              <a:ea typeface="Times New Roman" panose="02020603050405020304" pitchFamily="18" charset="0"/>
              <a:cs typeface="Times New Roman" panose="02020603050405020304" pitchFamily="18" charset="0"/>
            </a:endParaRPr>
          </a:p>
          <a:p>
            <a:pPr marL="342900" marR="180340" lvl="0" indent="-342900">
              <a:lnSpc>
                <a:spcPct val="110000"/>
              </a:lnSpc>
              <a:spcAft>
                <a:spcPts val="600"/>
              </a:spcAft>
              <a:buFont typeface="Symbol" panose="05050102010706020507" pitchFamily="18" charset="2"/>
              <a:buChar char=""/>
            </a:pPr>
            <a:r>
              <a:rPr lang="sv-SE" sz="180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rPr>
              <a:t>Sagt upp reklam och minskat de fysiska prenumerationerna av tidskrifter och annat tryck till förmån för det digitala</a:t>
            </a:r>
            <a:endParaRPr lang="sv-SE" sz="1800" dirty="0">
              <a:effectLst/>
              <a:latin typeface="Book Antiqua" panose="02040602050305030304" pitchFamily="18" charset="0"/>
              <a:ea typeface="Times New Roman" panose="02020603050405020304" pitchFamily="18" charset="0"/>
              <a:cs typeface="Times New Roman" panose="02020603050405020304" pitchFamily="18" charset="0"/>
            </a:endParaRPr>
          </a:p>
          <a:p>
            <a:pPr>
              <a:lnSpc>
                <a:spcPct val="107000"/>
              </a:lnSpc>
              <a:spcAft>
                <a:spcPts val="800"/>
              </a:spcAft>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rPr>
              <a:t>Det finns inga mätningar av avfallsmängderna men arbetet har fallit väl ut hos personalen. Kostnader för engångsartiklar, prenumerationer och andra inköp har minskat.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506504DA-EE27-4543-AD93-2B63D3F1B3AC}" type="slidenum">
              <a:rPr lang="sv-SE" smtClean="0"/>
              <a:t>38</a:t>
            </a:fld>
            <a:endParaRPr lang="sv-SE"/>
          </a:p>
        </p:txBody>
      </p:sp>
    </p:spTree>
    <p:extLst>
      <p:ext uri="{BB962C8B-B14F-4D97-AF65-F5344CB8AC3E}">
        <p14:creationId xmlns:p14="http://schemas.microsoft.com/office/powerpoint/2010/main" val="41507539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sv-SE" sz="180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rPr>
              <a:t>Tage är en verksamhet inom Göteborgs stad för återbruk av möbler. Verksamheter inom staden kan annonsera, boka och efterlysa möbler, utrustning och inventarier på en intern sajt. Tjänsten och sakerna är gratis. Sedan starten och fram till år 2020 har användningen av Tage minskat utsläppen av koldioxid med cirka 750 ton i Göteborgs stad. Det motsvarar 23 000 gasbilar med 1 500 mils körsträcka per år. Kostnaden för nyinköp av möbler och inredning har minskat med 40 miljoner koronor. </a:t>
            </a:r>
            <a:endParaRPr lang="sv-SE" sz="1800" dirty="0">
              <a:effectLst/>
              <a:latin typeface="Book Antiqua" panose="02040602050305030304" pitchFamily="18" charset="0"/>
              <a:ea typeface="Times New Roman" panose="02020603050405020304" pitchFamily="18"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506504DA-EE27-4543-AD93-2B63D3F1B3AC}" type="slidenum">
              <a:rPr lang="sv-SE" smtClean="0"/>
              <a:t>39</a:t>
            </a:fld>
            <a:endParaRPr lang="sv-SE"/>
          </a:p>
        </p:txBody>
      </p:sp>
    </p:spTree>
    <p:extLst>
      <p:ext uri="{BB962C8B-B14F-4D97-AF65-F5344CB8AC3E}">
        <p14:creationId xmlns:p14="http://schemas.microsoft.com/office/powerpoint/2010/main" val="17262024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sv-SE" sz="1800" dirty="0">
                <a:effectLst/>
                <a:latin typeface="Book Antiqua" panose="02040602050305030304" pitchFamily="18" charset="0"/>
                <a:ea typeface="Book Antiqua" panose="02040602050305030304" pitchFamily="18" charset="0"/>
                <a:cs typeface="Book Antiqua" panose="02040602050305030304" pitchFamily="18" charset="0"/>
              </a:rPr>
              <a:t>2013 startade Malmö stad </a:t>
            </a:r>
            <a:r>
              <a:rPr lang="sv-SE" sz="1800" dirty="0" err="1">
                <a:effectLst/>
                <a:latin typeface="Book Antiqua" panose="02040602050305030304" pitchFamily="18" charset="0"/>
                <a:ea typeface="Book Antiqua" panose="02040602050305030304" pitchFamily="18" charset="0"/>
                <a:cs typeface="Book Antiqua" panose="02040602050305030304" pitchFamily="18" charset="0"/>
              </a:rPr>
              <a:t>återbrukstjänsten</a:t>
            </a:r>
            <a:r>
              <a:rPr lang="sv-SE" sz="1800" dirty="0">
                <a:effectLst/>
                <a:latin typeface="Book Antiqua" panose="02040602050305030304" pitchFamily="18" charset="0"/>
                <a:ea typeface="Book Antiqua" panose="02040602050305030304" pitchFamily="18" charset="0"/>
                <a:cs typeface="Book Antiqua" panose="02040602050305030304" pitchFamily="18" charset="0"/>
              </a:rPr>
              <a:t> </a:t>
            </a:r>
            <a:r>
              <a:rPr lang="sv-SE" sz="1800" dirty="0" err="1">
                <a:effectLst/>
                <a:latin typeface="Book Antiqua" panose="02040602050305030304" pitchFamily="18" charset="0"/>
                <a:ea typeface="Book Antiqua" panose="02040602050305030304" pitchFamily="18" charset="0"/>
                <a:cs typeface="Book Antiqua" panose="02040602050305030304" pitchFamily="18" charset="0"/>
              </a:rPr>
              <a:t>Malvin</a:t>
            </a:r>
            <a:r>
              <a:rPr lang="sv-SE" sz="1800" dirty="0">
                <a:effectLst/>
                <a:latin typeface="Book Antiqua" panose="02040602050305030304" pitchFamily="18" charset="0"/>
                <a:ea typeface="Book Antiqua" panose="02040602050305030304" pitchFamily="18" charset="0"/>
                <a:cs typeface="Book Antiqua" panose="02040602050305030304" pitchFamily="18" charset="0"/>
              </a:rPr>
              <a:t> som förmedlar återbrukade möbler till andra förvaltningarna. Tjänsten består av en digital bytessajt som personal inom Malmö stad har tillgång till. Sakerna finns vid ett bemannat centrallager med transportservice, </a:t>
            </a:r>
            <a:r>
              <a:rPr lang="sv-SE" sz="1800" dirty="0" err="1">
                <a:effectLst/>
                <a:latin typeface="Book Antiqua" panose="02040602050305030304" pitchFamily="18" charset="0"/>
                <a:ea typeface="Book Antiqua" panose="02040602050305030304" pitchFamily="18" charset="0"/>
                <a:cs typeface="Book Antiqua" panose="02040602050305030304" pitchFamily="18" charset="0"/>
              </a:rPr>
              <a:t>möbeltapetseri</a:t>
            </a:r>
            <a:r>
              <a:rPr lang="sv-SE" sz="1800" dirty="0">
                <a:effectLst/>
                <a:latin typeface="Book Antiqua" panose="02040602050305030304" pitchFamily="18" charset="0"/>
                <a:ea typeface="Book Antiqua" panose="02040602050305030304" pitchFamily="18" charset="0"/>
                <a:cs typeface="Book Antiqua" panose="02040602050305030304" pitchFamily="18" charset="0"/>
              </a:rPr>
              <a:t> och snickeri i anslutning. Sakerna kostar ingenting varken att lämna eller hämta, men respektive förvaltning betalar för transporter och om de vill nyttja tjänster från tapetserarverkstaden eller snickeriet. </a:t>
            </a:r>
            <a:endParaRPr lang="sv-SE" sz="1800" dirty="0">
              <a:effectLst/>
              <a:latin typeface="Book Antiqua" panose="02040602050305030304" pitchFamily="18" charset="0"/>
              <a:ea typeface="Times New Roman" panose="02020603050405020304" pitchFamily="18" charset="0"/>
              <a:cs typeface="Times New Roman" panose="02020603050405020304" pitchFamily="18" charset="0"/>
            </a:endParaRPr>
          </a:p>
          <a:p>
            <a:pPr>
              <a:lnSpc>
                <a:spcPct val="107000"/>
              </a:lnSpc>
              <a:spcAft>
                <a:spcPts val="800"/>
              </a:spcAft>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506504DA-EE27-4543-AD93-2B63D3F1B3AC}" type="slidenum">
              <a:rPr lang="sv-SE" smtClean="0"/>
              <a:t>40</a:t>
            </a:fld>
            <a:endParaRPr lang="sv-SE"/>
          </a:p>
        </p:txBody>
      </p:sp>
    </p:spTree>
    <p:extLst>
      <p:ext uri="{BB962C8B-B14F-4D97-AF65-F5344CB8AC3E}">
        <p14:creationId xmlns:p14="http://schemas.microsoft.com/office/powerpoint/2010/main" val="1129612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Platshållare för bildobjekt 1"/>
          <p:cNvSpPr>
            <a:spLocks noGrp="1" noRot="1" noChangeAspect="1" noTextEdit="1"/>
          </p:cNvSpPr>
          <p:nvPr>
            <p:ph type="sldImg"/>
          </p:nvPr>
        </p:nvSpPr>
        <p:spPr>
          <a:ln/>
        </p:spPr>
      </p:sp>
      <p:sp>
        <p:nvSpPr>
          <p:cNvPr id="16387" name="Platshållare för anteckninga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Calibri" panose="020F0502020204030204" pitchFamily="34" charset="0"/>
                <a:ea typeface="Calibri" panose="020F0502020204030204" pitchFamily="34" charset="0"/>
                <a:cs typeface="Times New Roman" panose="02020603050405020304" pitchFamily="18" charset="0"/>
              </a:rPr>
              <a:t>Vi använder för mycket av jordens resurser. Vårt överutnyttjande skapar en massa miljöproblem, men också fattigdom, konflikter och andra sociala problem, inte bara i framtiden utan här och nu. </a:t>
            </a:r>
          </a:p>
          <a:p>
            <a:endParaRPr lang="sv-SE" altLang="sv-SE" dirty="0"/>
          </a:p>
        </p:txBody>
      </p:sp>
      <p:sp>
        <p:nvSpPr>
          <p:cNvPr id="16388" name="Platshållare för bildnumm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2D60287E-7CBA-40C2-9649-6B99BE10443E}" type="slidenum">
              <a:rPr lang="sv-SE" altLang="sv-SE" sz="1200" smtClean="0">
                <a:latin typeface="Calibri" panose="020F0502020204030204" pitchFamily="34" charset="0"/>
              </a:rPr>
              <a:pPr/>
              <a:t>4</a:t>
            </a:fld>
            <a:endParaRPr lang="sv-SE" altLang="sv-SE" sz="1200">
              <a:latin typeface="Calibri" panose="020F0502020204030204" pitchFamily="34" charset="0"/>
            </a:endParaRPr>
          </a:p>
        </p:txBody>
      </p:sp>
    </p:spTree>
    <p:extLst>
      <p:ext uri="{BB962C8B-B14F-4D97-AF65-F5344CB8AC3E}">
        <p14:creationId xmlns:p14="http://schemas.microsoft.com/office/powerpoint/2010/main" val="5572772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Calibri" panose="020F0502020204030204" pitchFamily="34" charset="0"/>
                <a:ea typeface="Calibri" panose="020F0502020204030204" pitchFamily="34" charset="0"/>
                <a:cs typeface="Times New Roman" panose="02020603050405020304" pitchFamily="18" charset="0"/>
              </a:rPr>
              <a:t>För att ge er ytterligare inspiration och för att göra det mer konkret ska jag visa ett par exempel på hur olika verksamheter har lyckats få en mer resurssmart materialanvändning genom att hantera rivningsavfall på ett nytt sätt.</a:t>
            </a:r>
          </a:p>
          <a:p>
            <a:endParaRPr lang="sv-SE" dirty="0"/>
          </a:p>
        </p:txBody>
      </p:sp>
      <p:sp>
        <p:nvSpPr>
          <p:cNvPr id="4" name="Platshållare för bildnummer 3"/>
          <p:cNvSpPr>
            <a:spLocks noGrp="1"/>
          </p:cNvSpPr>
          <p:nvPr>
            <p:ph type="sldNum" sz="quarter" idx="5"/>
          </p:nvPr>
        </p:nvSpPr>
        <p:spPr/>
        <p:txBody>
          <a:bodyPr/>
          <a:lstStyle/>
          <a:p>
            <a:fld id="{DEF549D2-47A4-4FE9-B370-F3551A103309}" type="slidenum">
              <a:rPr lang="sv-SE" smtClean="0"/>
              <a:t>41</a:t>
            </a:fld>
            <a:endParaRPr lang="sv-SE"/>
          </a:p>
        </p:txBody>
      </p:sp>
    </p:spTree>
    <p:extLst>
      <p:ext uri="{BB962C8B-B14F-4D97-AF65-F5344CB8AC3E}">
        <p14:creationId xmlns:p14="http://schemas.microsoft.com/office/powerpoint/2010/main" val="1258062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På Gästrike återvinnares egen fastighet skulle två byggnader byggas om. E</a:t>
            </a:r>
            <a:r>
              <a:rPr lang="sv-SE" sz="1800" dirty="0">
                <a:effectLst/>
                <a:latin typeface="Book Antiqua" panose="02040602050305030304" pitchFamily="18" charset="0"/>
                <a:ea typeface="Times New Roman" panose="02020603050405020304" pitchFamily="18" charset="0"/>
                <a:cs typeface="Times New Roman" panose="02020603050405020304" pitchFamily="18" charset="0"/>
              </a:rPr>
              <a:t>n handlingsplan togs fram med mål för att minska mängden avfall och öka återanvändningen i samband med ombyggnationen. </a:t>
            </a:r>
            <a:r>
              <a:rPr lang="sv-SE" sz="1800" dirty="0">
                <a:effectLst/>
                <a:latin typeface="Calibri" panose="020F0502020204030204" pitchFamily="34" charset="0"/>
                <a:ea typeface="Calibri" panose="020F0502020204030204" pitchFamily="34" charset="0"/>
                <a:cs typeface="Times New Roman" panose="02020603050405020304" pitchFamily="18" charset="0"/>
              </a:rPr>
              <a:t> Innan rivningen påbörjades gjordes en insats för att skapa förutsättningar för att återanvända inventarier och material. Bland annat restaurerades möbler av god kvalitet. Uppskattningsvis 8,5 ton avfall kunde undvikas.</a:t>
            </a:r>
          </a:p>
        </p:txBody>
      </p:sp>
      <p:sp>
        <p:nvSpPr>
          <p:cNvPr id="4" name="Platshållare för bildnummer 3"/>
          <p:cNvSpPr>
            <a:spLocks noGrp="1"/>
          </p:cNvSpPr>
          <p:nvPr>
            <p:ph type="sldNum" sz="quarter" idx="5"/>
          </p:nvPr>
        </p:nvSpPr>
        <p:spPr/>
        <p:txBody>
          <a:bodyPr/>
          <a:lstStyle/>
          <a:p>
            <a:fld id="{506504DA-EE27-4543-AD93-2B63D3F1B3AC}" type="slidenum">
              <a:rPr lang="sv-SE" smtClean="0"/>
              <a:t>42</a:t>
            </a:fld>
            <a:endParaRPr lang="sv-SE"/>
          </a:p>
        </p:txBody>
      </p:sp>
    </p:spTree>
    <p:extLst>
      <p:ext uri="{BB962C8B-B14F-4D97-AF65-F5344CB8AC3E}">
        <p14:creationId xmlns:p14="http://schemas.microsoft.com/office/powerpoint/2010/main" val="12484845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Vid rivningen av en panncentral anlitade Familjebostäder i Göteborg en återbrukskonsult för att demontera den lösa inredningen innan påbörjad entreprenad. Från panncentralen togs en del lös inredning omhand, såsom radiatorer, armatur, innerdörrar, omklädningsrumsskåp och utslagsbackar. När entreprenören som skulle riva kom så togs exempelvis entrépartier, spiraltrappor, fasadplåt och fönsterpartier omhand. Tack vare återvinningen av materialet minskade avfallet och cirka 15 ton koldioxid sparades. Om rivningen skett på ett traditionellt sätt hade i stort sett inget material sparats.</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En del av materialet från panncentralen ska återanvändas vid en ombyggnation av ett hus på Kustgatan i Göteborg, där stort fokus är på användning av återbrukat material.</a:t>
            </a:r>
          </a:p>
        </p:txBody>
      </p:sp>
      <p:sp>
        <p:nvSpPr>
          <p:cNvPr id="4" name="Platshållare för bildnummer 3"/>
          <p:cNvSpPr>
            <a:spLocks noGrp="1"/>
          </p:cNvSpPr>
          <p:nvPr>
            <p:ph type="sldNum" sz="quarter" idx="5"/>
          </p:nvPr>
        </p:nvSpPr>
        <p:spPr/>
        <p:txBody>
          <a:bodyPr/>
          <a:lstStyle/>
          <a:p>
            <a:fld id="{506504DA-EE27-4543-AD93-2B63D3F1B3AC}" type="slidenum">
              <a:rPr lang="sv-SE" smtClean="0"/>
              <a:t>43</a:t>
            </a:fld>
            <a:endParaRPr lang="sv-SE"/>
          </a:p>
        </p:txBody>
      </p:sp>
    </p:spTree>
    <p:extLst>
      <p:ext uri="{BB962C8B-B14F-4D97-AF65-F5344CB8AC3E}">
        <p14:creationId xmlns:p14="http://schemas.microsoft.com/office/powerpoint/2010/main" val="22325877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Calibri" panose="020F0502020204030204" pitchFamily="34" charset="0"/>
                <a:ea typeface="Calibri" panose="020F0502020204030204" pitchFamily="34" charset="0"/>
                <a:cs typeface="Times New Roman" panose="02020603050405020304" pitchFamily="18" charset="0"/>
              </a:rPr>
              <a:t>För att ge er ytterligare inspiration och för att göra det mer konkret ska jag visa ett exempel på hur en kommun har lyckats få en mer resurssmart materialanvändning genom upphandling.</a:t>
            </a:r>
          </a:p>
          <a:p>
            <a:endParaRPr lang="sv-SE" dirty="0"/>
          </a:p>
        </p:txBody>
      </p:sp>
      <p:sp>
        <p:nvSpPr>
          <p:cNvPr id="4" name="Platshållare för bildnummer 3"/>
          <p:cNvSpPr>
            <a:spLocks noGrp="1"/>
          </p:cNvSpPr>
          <p:nvPr>
            <p:ph type="sldNum" sz="quarter" idx="5"/>
          </p:nvPr>
        </p:nvSpPr>
        <p:spPr/>
        <p:txBody>
          <a:bodyPr/>
          <a:lstStyle/>
          <a:p>
            <a:fld id="{DEF549D2-47A4-4FE9-B370-F3551A103309}" type="slidenum">
              <a:rPr lang="sv-SE" smtClean="0"/>
              <a:t>44</a:t>
            </a:fld>
            <a:endParaRPr lang="sv-SE"/>
          </a:p>
        </p:txBody>
      </p:sp>
    </p:spTree>
    <p:extLst>
      <p:ext uri="{BB962C8B-B14F-4D97-AF65-F5344CB8AC3E}">
        <p14:creationId xmlns:p14="http://schemas.microsoft.com/office/powerpoint/2010/main" val="35973283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rPr>
              <a:t>Malmö stad har genomfört en upphandling av ramavtal för återbrukade möbler, vilket resulterade i ramavtal med fyra leverantörer. Leverantörerna ska tillhandahålla återbrukade möbler och de ska dessutom tillgodose att verksamheternas befintliga möbler blir omklädda, renoverade och redesignade om så önskas. Verksamheterna kan även hyra en del möbler vid tillfälliga behov. Genom upphandling av återbrukade möbler har förvaltningarna tillsammans sparat cirka 171 ton koldioxid på ett år, vilket motsvarar 68 tur-och-returflygresor till Thailand.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506504DA-EE27-4543-AD93-2B63D3F1B3AC}" type="slidenum">
              <a:rPr lang="sv-SE" smtClean="0"/>
              <a:t>45</a:t>
            </a:fld>
            <a:endParaRPr lang="sv-SE"/>
          </a:p>
        </p:txBody>
      </p:sp>
    </p:spTree>
    <p:extLst>
      <p:ext uri="{BB962C8B-B14F-4D97-AF65-F5344CB8AC3E}">
        <p14:creationId xmlns:p14="http://schemas.microsoft.com/office/powerpoint/2010/main" val="12619888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Calibri" panose="020F0502020204030204" pitchFamily="34" charset="0"/>
                <a:ea typeface="Calibri" panose="020F0502020204030204" pitchFamily="34" charset="0"/>
                <a:cs typeface="Times New Roman" panose="02020603050405020304" pitchFamily="18" charset="0"/>
              </a:rPr>
              <a:t>För att ge er ytterligare inspiration och för att göra det mer konkret ska jag visa några exempel på hur lyckade satsningar på att få en mer resurssmart materialanvändning på stora publika evenemang.</a:t>
            </a:r>
          </a:p>
          <a:p>
            <a:endParaRPr lang="sv-SE" dirty="0"/>
          </a:p>
        </p:txBody>
      </p:sp>
      <p:sp>
        <p:nvSpPr>
          <p:cNvPr id="4" name="Platshållare för bildnummer 3"/>
          <p:cNvSpPr>
            <a:spLocks noGrp="1"/>
          </p:cNvSpPr>
          <p:nvPr>
            <p:ph type="sldNum" sz="quarter" idx="5"/>
          </p:nvPr>
        </p:nvSpPr>
        <p:spPr/>
        <p:txBody>
          <a:bodyPr/>
          <a:lstStyle/>
          <a:p>
            <a:fld id="{DEF549D2-47A4-4FE9-B370-F3551A103309}" type="slidenum">
              <a:rPr lang="sv-SE" smtClean="0"/>
              <a:t>46</a:t>
            </a:fld>
            <a:endParaRPr lang="sv-SE"/>
          </a:p>
        </p:txBody>
      </p:sp>
    </p:spTree>
    <p:extLst>
      <p:ext uri="{BB962C8B-B14F-4D97-AF65-F5344CB8AC3E}">
        <p14:creationId xmlns:p14="http://schemas.microsoft.com/office/powerpoint/2010/main" val="30356061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Book Antiqua" panose="02040602050305030304" pitchFamily="18" charset="0"/>
                <a:ea typeface="Book Antiqua" panose="02040602050305030304" pitchFamily="18" charset="0"/>
                <a:cs typeface="Book Antiqua" panose="02040602050305030304" pitchFamily="18" charset="0"/>
              </a:rPr>
              <a:t>Göteborgs stad startade 2017 ett arbete för att minska antalet engångsförpackningar under Kulturkalaset, som ett led i stadens hållbarhetsarbete startade  Ett flertal åtgärder har genomförts, som till exempel:</a:t>
            </a:r>
            <a:endParaRPr lang="sv-SE" sz="1800" dirty="0">
              <a:effectLst/>
              <a:latin typeface="Book Antiqua" panose="02040602050305030304" pitchFamily="18" charset="0"/>
              <a:ea typeface="Times New Roman" panose="02020603050405020304" pitchFamily="18" charset="0"/>
              <a:cs typeface="Times New Roman" panose="02020603050405020304" pitchFamily="18" charset="0"/>
            </a:endParaRPr>
          </a:p>
          <a:p>
            <a:pPr marL="342900" marR="180340" lvl="0" indent="-342900">
              <a:lnSpc>
                <a:spcPct val="110000"/>
              </a:lnSpc>
              <a:buFont typeface="Symbol" panose="05050102010706020507" pitchFamily="18" charset="2"/>
              <a:buChar char=""/>
            </a:pPr>
            <a:r>
              <a:rPr lang="sv-SE" sz="1800" dirty="0">
                <a:effectLst/>
                <a:latin typeface="Book Antiqua" panose="02040602050305030304" pitchFamily="18" charset="0"/>
                <a:ea typeface="Book Antiqua" panose="02040602050305030304" pitchFamily="18" charset="0"/>
                <a:cs typeface="Book Antiqua" panose="02040602050305030304" pitchFamily="18" charset="0"/>
              </a:rPr>
              <a:t>Secondhandbutiker lånade ut porslin till matserveringar</a:t>
            </a:r>
            <a:endParaRPr lang="sv-SE" sz="1800" dirty="0">
              <a:effectLst/>
              <a:latin typeface="Book Antiqua" panose="02040602050305030304" pitchFamily="18" charset="0"/>
              <a:ea typeface="Times New Roman" panose="02020603050405020304" pitchFamily="18" charset="0"/>
              <a:cs typeface="Times New Roman" panose="02020603050405020304" pitchFamily="18" charset="0"/>
            </a:endParaRPr>
          </a:p>
          <a:p>
            <a:pPr marL="342900" marR="180340" lvl="0" indent="-342900">
              <a:lnSpc>
                <a:spcPct val="110000"/>
              </a:lnSpc>
              <a:buFont typeface="Symbol" panose="05050102010706020507" pitchFamily="18" charset="2"/>
              <a:buChar char=""/>
            </a:pPr>
            <a:r>
              <a:rPr lang="sv-SE" sz="1800" dirty="0">
                <a:effectLst/>
                <a:latin typeface="Book Antiqua" panose="02040602050305030304" pitchFamily="18" charset="0"/>
                <a:ea typeface="Book Antiqua" panose="02040602050305030304" pitchFamily="18" charset="0"/>
                <a:cs typeface="Book Antiqua" panose="02040602050305030304" pitchFamily="18" charset="0"/>
              </a:rPr>
              <a:t>En diskmobil ställdes upp där porslinet diskades av tre diskare</a:t>
            </a:r>
            <a:endParaRPr lang="sv-SE" sz="1800" dirty="0">
              <a:effectLst/>
              <a:latin typeface="Book Antiqua" panose="02040602050305030304" pitchFamily="18" charset="0"/>
              <a:ea typeface="Times New Roman" panose="02020603050405020304" pitchFamily="18" charset="0"/>
              <a:cs typeface="Times New Roman" panose="02020603050405020304" pitchFamily="18" charset="0"/>
            </a:endParaRPr>
          </a:p>
          <a:p>
            <a:pPr marL="342900" marR="180340" lvl="0" indent="-342900">
              <a:lnSpc>
                <a:spcPct val="110000"/>
              </a:lnSpc>
              <a:buFont typeface="Symbol" panose="05050102010706020507" pitchFamily="18" charset="2"/>
              <a:buChar char=""/>
            </a:pPr>
            <a:r>
              <a:rPr lang="sv-SE" sz="1800" dirty="0">
                <a:effectLst/>
                <a:latin typeface="Book Antiqua" panose="02040602050305030304" pitchFamily="18" charset="0"/>
                <a:ea typeface="Book Antiqua" panose="02040602050305030304" pitchFamily="18" charset="0"/>
                <a:cs typeface="Book Antiqua" panose="02040602050305030304" pitchFamily="18" charset="0"/>
              </a:rPr>
              <a:t>På restaurangområdet serverades öl på tapp i diskbara muggar istället för i engångsglas</a:t>
            </a:r>
            <a:endParaRPr lang="sv-SE" sz="1800" dirty="0">
              <a:effectLst/>
              <a:latin typeface="Book Antiqua" panose="02040602050305030304" pitchFamily="18" charset="0"/>
              <a:ea typeface="Times New Roman" panose="02020603050405020304" pitchFamily="18" charset="0"/>
              <a:cs typeface="Times New Roman" panose="02020603050405020304" pitchFamily="18" charset="0"/>
            </a:endParaRPr>
          </a:p>
          <a:p>
            <a:pPr marL="342900" marR="180340" lvl="0" indent="-342900">
              <a:lnSpc>
                <a:spcPct val="110000"/>
              </a:lnSpc>
              <a:spcAft>
                <a:spcPts val="600"/>
              </a:spcAft>
              <a:buFont typeface="Symbol" panose="05050102010706020507" pitchFamily="18" charset="2"/>
              <a:buChar char=""/>
            </a:pPr>
            <a:r>
              <a:rPr lang="sv-SE" sz="1800" dirty="0">
                <a:effectLst/>
                <a:latin typeface="Book Antiqua" panose="02040602050305030304" pitchFamily="18" charset="0"/>
                <a:ea typeface="Book Antiqua" panose="02040602050305030304" pitchFamily="18" charset="0"/>
                <a:cs typeface="Book Antiqua" panose="02040602050305030304" pitchFamily="18" charset="0"/>
              </a:rPr>
              <a:t>Besökarna fick 10 procent rabatt om de använde egen medhavd flergångsmatlåda eller flergångsmugg</a:t>
            </a:r>
            <a:endParaRPr lang="sv-SE" sz="1800" dirty="0">
              <a:effectLst/>
              <a:latin typeface="Book Antiqua" panose="02040602050305030304" pitchFamily="18" charset="0"/>
              <a:ea typeface="Times New Roman" panose="02020603050405020304" pitchFamily="18" charset="0"/>
              <a:cs typeface="Times New Roman" panose="02020603050405020304" pitchFamily="18" charset="0"/>
            </a:endParaRPr>
          </a:p>
          <a:p>
            <a:pPr>
              <a:lnSpc>
                <a:spcPct val="107000"/>
              </a:lnSpc>
              <a:spcAft>
                <a:spcPts val="800"/>
              </a:spcAft>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R="180340">
              <a:lnSpc>
                <a:spcPct val="110000"/>
              </a:lnSpc>
              <a:spcAft>
                <a:spcPts val="600"/>
              </a:spcAft>
            </a:pPr>
            <a:r>
              <a:rPr lang="sv-SE" sz="1800" dirty="0">
                <a:effectLst/>
                <a:latin typeface="Book Antiqua" panose="02040602050305030304" pitchFamily="18" charset="0"/>
                <a:ea typeface="Book Antiqua" panose="02040602050305030304" pitchFamily="18" charset="0"/>
                <a:cs typeface="Book Antiqua" panose="02040602050305030304" pitchFamily="18" charset="0"/>
              </a:rPr>
              <a:t>Den totala mängden avfall per besökare minskade med 18 procent och klimatpåverkan minskade med 1,1 ton. 99 procent av besökarna var positiva till ett engångsfritt Kulturkalas enligt en enkätundersökning.</a:t>
            </a:r>
            <a:endParaRPr lang="sv-SE" sz="1800" dirty="0">
              <a:effectLst/>
              <a:latin typeface="Book Antiqua" panose="02040602050305030304" pitchFamily="18" charset="0"/>
              <a:ea typeface="Times New Roman" panose="02020603050405020304" pitchFamily="18" charset="0"/>
              <a:cs typeface="Times New Roman" panose="02020603050405020304" pitchFamily="18" charset="0"/>
            </a:endParaRPr>
          </a:p>
          <a:p>
            <a:r>
              <a:rPr lang="sv-SE" sz="1800" dirty="0">
                <a:effectLst/>
                <a:latin typeface="Book Antiqua" panose="02040602050305030304" pitchFamily="18" charset="0"/>
                <a:ea typeface="Book Antiqua" panose="02040602050305030304" pitchFamily="18" charset="0"/>
                <a:cs typeface="Book Antiqua" panose="02040602050305030304" pitchFamily="18" charset="0"/>
              </a:rPr>
              <a:t>Matförsäljarna var positiva till medhavda behållare och till diskenheten.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506504DA-EE27-4543-AD93-2B63D3F1B3AC}" type="slidenum">
              <a:rPr lang="sv-SE" smtClean="0"/>
              <a:t>47</a:t>
            </a:fld>
            <a:endParaRPr lang="sv-SE"/>
          </a:p>
        </p:txBody>
      </p:sp>
    </p:spTree>
    <p:extLst>
      <p:ext uri="{BB962C8B-B14F-4D97-AF65-F5344CB8AC3E}">
        <p14:creationId xmlns:p14="http://schemas.microsoft.com/office/powerpoint/2010/main" val="31793283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Book Antiqua" panose="02040602050305030304" pitchFamily="18" charset="0"/>
                <a:ea typeface="Times New Roman" panose="02020603050405020304" pitchFamily="18" charset="0"/>
                <a:cs typeface="Times New Roman" panose="02020603050405020304" pitchFamily="18" charset="0"/>
              </a:rPr>
              <a:t>Medeltidsveckan i Visby vill att medeltidskänslan i arrangemanget ska vara så genuin som möjligt och därför passar det väl in att försöka minska mängden avfall. 2019 satsade man extra, då förbjöds all engångsplast på restaurangtorget, det ställdes krav på leverantörer att förpacka profilprodukter utan plastpåsar och ett flergångskrus med ett pantsystem togs fram. </a:t>
            </a:r>
          </a:p>
          <a:p>
            <a:pPr>
              <a:lnSpc>
                <a:spcPct val="107000"/>
              </a:lnSpc>
              <a:spcAft>
                <a:spcPts val="800"/>
              </a:spcAft>
            </a:pPr>
            <a:endParaRPr lang="sv-SE" sz="1800" dirty="0">
              <a:effectLst/>
              <a:latin typeface="Book Antiqua" panose="02040602050305030304" pitchFamily="18"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effectLst/>
                <a:latin typeface="Book Antiqua" panose="02040602050305030304" pitchFamily="18" charset="0"/>
                <a:ea typeface="Calibri" panose="020F0502020204030204" pitchFamily="34" charset="0"/>
                <a:cs typeface="Times New Roman" panose="02020603050405020304" pitchFamily="18" charset="0"/>
              </a:rPr>
              <a:t>Det har varit svårt att se en tydlig trend i mängden avfall. Antalet besökare varierar från år till år och därigenom avfallet. Tydligt är dock att utsorteringen av avfallet har blivit bättre, sedan man startade hållbarhetsarbetet 2010, och att mängden engångsplast har minskat.</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506504DA-EE27-4543-AD93-2B63D3F1B3AC}" type="slidenum">
              <a:rPr lang="sv-SE" smtClean="0"/>
              <a:t>48</a:t>
            </a:fld>
            <a:endParaRPr lang="sv-SE"/>
          </a:p>
        </p:txBody>
      </p:sp>
    </p:spTree>
    <p:extLst>
      <p:ext uri="{BB962C8B-B14F-4D97-AF65-F5344CB8AC3E}">
        <p14:creationId xmlns:p14="http://schemas.microsoft.com/office/powerpoint/2010/main" val="11324925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Almedalsveckan införde 2019 en miljöcertifiering, som kunde uppnås av arrangörerna för olika evenemang om de uppfyllde ett visst antal </a:t>
            </a:r>
            <a:r>
              <a:rPr lang="sv-SE" sz="1800" dirty="0">
                <a:solidFill>
                  <a:srgbClr val="202122"/>
                </a:solidFill>
                <a:effectLst/>
                <a:latin typeface="Book Antiqua" panose="02040602050305030304" pitchFamily="18" charset="0"/>
                <a:ea typeface="Book Antiqua" panose="02040602050305030304" pitchFamily="18" charset="0"/>
                <a:cs typeface="Book Antiqua" panose="02040602050305030304" pitchFamily="18" charset="0"/>
              </a:rPr>
              <a:t>kriterier. Vissa av kriterierna var kopplade till att minska mängden avfall, som till exempel:</a:t>
            </a:r>
          </a:p>
          <a:p>
            <a:pPr marL="342900" marR="180340" lvl="0" indent="-342900">
              <a:lnSpc>
                <a:spcPct val="110000"/>
              </a:lnSpc>
              <a:buFont typeface="Symbol" panose="05050102010706020507" pitchFamily="18" charset="2"/>
              <a:buChar char=""/>
            </a:pPr>
            <a:r>
              <a:rPr lang="sv-SE" sz="1100" dirty="0">
                <a:solidFill>
                  <a:srgbClr val="202122"/>
                </a:solidFill>
                <a:effectLst/>
                <a:latin typeface="Book Antiqua" panose="02040602050305030304" pitchFamily="18" charset="0"/>
                <a:ea typeface="Book Antiqua" panose="02040602050305030304" pitchFamily="18" charset="0"/>
                <a:cs typeface="Book Antiqua" panose="02040602050305030304" pitchFamily="18" charset="0"/>
              </a:rPr>
              <a:t>Inget förbrukningsmaterial och trycksaker</a:t>
            </a:r>
            <a:endParaRPr lang="sv-SE" sz="1100" dirty="0">
              <a:effectLst/>
              <a:latin typeface="Book Antiqua" panose="02040602050305030304" pitchFamily="18" charset="0"/>
              <a:ea typeface="Times New Roman" panose="02020603050405020304" pitchFamily="18" charset="0"/>
              <a:cs typeface="Times New Roman" panose="02020603050405020304" pitchFamily="18" charset="0"/>
            </a:endParaRPr>
          </a:p>
          <a:p>
            <a:pPr marL="342900" marR="180340" lvl="0" indent="-342900">
              <a:lnSpc>
                <a:spcPct val="110000"/>
              </a:lnSpc>
              <a:buFont typeface="Symbol" panose="05050102010706020507" pitchFamily="18" charset="2"/>
              <a:buChar char=""/>
            </a:pPr>
            <a:r>
              <a:rPr lang="sv-SE" sz="1100" dirty="0">
                <a:solidFill>
                  <a:srgbClr val="202122"/>
                </a:solidFill>
                <a:effectLst/>
                <a:latin typeface="Book Antiqua" panose="02040602050305030304" pitchFamily="18" charset="0"/>
                <a:ea typeface="Book Antiqua" panose="02040602050305030304" pitchFamily="18" charset="0"/>
                <a:cs typeface="Book Antiqua" panose="02040602050305030304" pitchFamily="18" charset="0"/>
              </a:rPr>
              <a:t>Inget engångsmaterial</a:t>
            </a:r>
            <a:endParaRPr lang="sv-SE" sz="1100" dirty="0">
              <a:effectLst/>
              <a:latin typeface="Book Antiqua" panose="02040602050305030304" pitchFamily="18" charset="0"/>
              <a:ea typeface="Times New Roman" panose="02020603050405020304" pitchFamily="18" charset="0"/>
              <a:cs typeface="Times New Roman" panose="02020603050405020304" pitchFamily="18" charset="0"/>
            </a:endParaRPr>
          </a:p>
          <a:p>
            <a:pPr marL="342900" marR="180340" lvl="0" indent="-342900">
              <a:lnSpc>
                <a:spcPct val="110000"/>
              </a:lnSpc>
              <a:buFont typeface="Symbol" panose="05050102010706020507" pitchFamily="18" charset="2"/>
              <a:buChar char=""/>
            </a:pPr>
            <a:r>
              <a:rPr lang="sv-SE" sz="1100" dirty="0">
                <a:solidFill>
                  <a:srgbClr val="202122"/>
                </a:solidFill>
                <a:effectLst/>
                <a:latin typeface="Book Antiqua" panose="02040602050305030304" pitchFamily="18" charset="0"/>
                <a:ea typeface="Book Antiqua" panose="02040602050305030304" pitchFamily="18" charset="0"/>
                <a:cs typeface="Book Antiqua" panose="02040602050305030304" pitchFamily="18" charset="0"/>
              </a:rPr>
              <a:t>Lokalt kranvatten</a:t>
            </a:r>
          </a:p>
          <a:p>
            <a:pPr marL="342900" marR="180340" lvl="0" indent="-342900">
              <a:lnSpc>
                <a:spcPct val="110000"/>
              </a:lnSpc>
              <a:buFont typeface="Symbol" panose="05050102010706020507" pitchFamily="18" charset="2"/>
              <a:buChar char=""/>
            </a:pPr>
            <a:endParaRPr lang="sv-SE" sz="1100" dirty="0">
              <a:solidFill>
                <a:srgbClr val="202122"/>
              </a:solidFill>
              <a:effectLst/>
              <a:latin typeface="Book Antiqua" panose="02040602050305030304" pitchFamily="18" charset="0"/>
              <a:ea typeface="Times New Roman" panose="02020603050405020304" pitchFamily="18" charset="0"/>
              <a:cs typeface="Times New Roman" panose="02020603050405020304" pitchFamily="18" charset="0"/>
            </a:endParaRPr>
          </a:p>
          <a:p>
            <a:pPr marL="0" marR="180340" lvl="0" indent="0" algn="l" defTabSz="914400" rtl="0" eaLnBrk="1" fontAlgn="auto" latinLnBrk="0" hangingPunct="1">
              <a:lnSpc>
                <a:spcPct val="110000"/>
              </a:lnSpc>
              <a:spcBef>
                <a:spcPts val="0"/>
              </a:spcBef>
              <a:spcAft>
                <a:spcPts val="0"/>
              </a:spcAft>
              <a:buClrTx/>
              <a:buSzTx/>
              <a:buFont typeface="Symbol" panose="05050102010706020507" pitchFamily="18" charset="2"/>
              <a:buNone/>
              <a:tabLst/>
              <a:defRPr/>
            </a:pPr>
            <a:r>
              <a:rPr lang="sv-SE" sz="1800" dirty="0">
                <a:solidFill>
                  <a:srgbClr val="202122"/>
                </a:solidFill>
                <a:effectLst/>
                <a:latin typeface="Book Antiqua" panose="02040602050305030304" pitchFamily="18" charset="0"/>
                <a:ea typeface="Book Antiqua" panose="02040602050305030304" pitchFamily="18" charset="0"/>
                <a:cs typeface="Book Antiqua" panose="02040602050305030304" pitchFamily="18" charset="0"/>
              </a:rPr>
              <a:t>2019 var 65 procent av arrangörerna miljöcertifierade. De arrangemang Almedalsveckan själva håller i, såsom invigningen, är till 100 procent miljöcertifierade. Fler åtgärder planeras för kommande år.</a:t>
            </a:r>
            <a:endParaRPr lang="sv-SE" sz="1800" dirty="0">
              <a:effectLst/>
              <a:latin typeface="Book Antiqua" panose="02040602050305030304" pitchFamily="18" charset="0"/>
              <a:ea typeface="Times New Roman" panose="02020603050405020304" pitchFamily="18" charset="0"/>
              <a:cs typeface="Times New Roman" panose="02020603050405020304" pitchFamily="18" charset="0"/>
            </a:endParaRPr>
          </a:p>
          <a:p>
            <a:pPr marL="342900" marR="180340" lvl="0" indent="-342900">
              <a:lnSpc>
                <a:spcPct val="110000"/>
              </a:lnSpc>
              <a:buFont typeface="Symbol" panose="05050102010706020507" pitchFamily="18" charset="2"/>
              <a:buChar char=""/>
            </a:pPr>
            <a:endParaRPr lang="sv-SE" sz="1100" dirty="0">
              <a:effectLst/>
              <a:latin typeface="Book Antiqua" panose="02040602050305030304" pitchFamily="18" charset="0"/>
              <a:ea typeface="Times New Roman" panose="02020603050405020304" pitchFamily="18" charset="0"/>
              <a:cs typeface="Times New Roman" panose="02020603050405020304" pitchFamily="18" charset="0"/>
            </a:endParaRPr>
          </a:p>
          <a:p>
            <a:pPr>
              <a:lnSpc>
                <a:spcPct val="107000"/>
              </a:lnSpc>
              <a:spcAft>
                <a:spcPts val="800"/>
              </a:spcAft>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506504DA-EE27-4543-AD93-2B63D3F1B3AC}" type="slidenum">
              <a:rPr lang="sv-SE" smtClean="0"/>
              <a:t>49</a:t>
            </a:fld>
            <a:endParaRPr lang="sv-SE"/>
          </a:p>
        </p:txBody>
      </p:sp>
    </p:spTree>
    <p:extLst>
      <p:ext uri="{BB962C8B-B14F-4D97-AF65-F5344CB8AC3E}">
        <p14:creationId xmlns:p14="http://schemas.microsoft.com/office/powerpoint/2010/main" val="40350996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Calibri" panose="020F0502020204030204" pitchFamily="34" charset="0"/>
                <a:ea typeface="Calibri" panose="020F0502020204030204" pitchFamily="34" charset="0"/>
                <a:cs typeface="Times New Roman" panose="02020603050405020304" pitchFamily="18" charset="0"/>
              </a:rPr>
              <a:t>För att ge er ytterligare inspiration och för att göra det mer konkret ska jag visa ett några exempel på hur olika verksamheter har lyckats minska mängden matsvinn.</a:t>
            </a:r>
          </a:p>
          <a:p>
            <a:endParaRPr lang="sv-SE" dirty="0"/>
          </a:p>
        </p:txBody>
      </p:sp>
      <p:sp>
        <p:nvSpPr>
          <p:cNvPr id="4" name="Platshållare för bildnummer 3"/>
          <p:cNvSpPr>
            <a:spLocks noGrp="1"/>
          </p:cNvSpPr>
          <p:nvPr>
            <p:ph type="sldNum" sz="quarter" idx="5"/>
          </p:nvPr>
        </p:nvSpPr>
        <p:spPr/>
        <p:txBody>
          <a:bodyPr/>
          <a:lstStyle/>
          <a:p>
            <a:fld id="{DEF549D2-47A4-4FE9-B370-F3551A103309}" type="slidenum">
              <a:rPr lang="sv-SE" smtClean="0"/>
              <a:t>50</a:t>
            </a:fld>
            <a:endParaRPr lang="sv-SE"/>
          </a:p>
        </p:txBody>
      </p:sp>
    </p:spTree>
    <p:extLst>
      <p:ext uri="{BB962C8B-B14F-4D97-AF65-F5344CB8AC3E}">
        <p14:creationId xmlns:p14="http://schemas.microsoft.com/office/powerpoint/2010/main" val="3431083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Platshållare för bildobjekt 1"/>
          <p:cNvSpPr>
            <a:spLocks noGrp="1" noRot="1" noChangeAspect="1" noTextEdit="1"/>
          </p:cNvSpPr>
          <p:nvPr>
            <p:ph type="sldImg"/>
          </p:nvPr>
        </p:nvSpPr>
        <p:spPr>
          <a:ln/>
        </p:spPr>
      </p:sp>
      <p:sp>
        <p:nvSpPr>
          <p:cNvPr id="16387" name="Platshållare för anteckninga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sv-SE" sz="1800" dirty="0">
                <a:effectLst/>
                <a:latin typeface="Calibri" panose="020F0502020204030204" pitchFamily="34" charset="0"/>
                <a:ea typeface="Calibri" panose="020F0502020204030204" pitchFamily="34" charset="0"/>
                <a:cs typeface="Times New Roman" panose="02020603050405020304" pitchFamily="18" charset="0"/>
              </a:rPr>
              <a:t>Vi i Sverige är ganska duktiga på miljöfrågor, men vi använder väldigt mycket av jordens resurser. Om alla jordens invånare skulle använda lika mycket resurser som vi svenskar så skulle det behövas fyra jordklot! Faktum är att vi är bland de länder på jorden som använder mest resurser per invånare. </a:t>
            </a:r>
            <a:br>
              <a:rPr lang="sv-SE" sz="1800" dirty="0">
                <a:effectLst/>
                <a:latin typeface="Calibri" panose="020F0502020204030204" pitchFamily="34" charset="0"/>
                <a:ea typeface="Calibri" panose="020F0502020204030204" pitchFamily="34" charset="0"/>
                <a:cs typeface="Times New Roman" panose="02020603050405020304" pitchFamily="18" charset="0"/>
              </a:rPr>
            </a:br>
            <a:r>
              <a:rPr lang="sv-SE" sz="1800" dirty="0">
                <a:effectLst/>
                <a:latin typeface="Calibri" panose="020F0502020204030204" pitchFamily="34" charset="0"/>
                <a:ea typeface="Calibri" panose="020F0502020204030204" pitchFamily="34" charset="0"/>
                <a:cs typeface="Times New Roman" panose="02020603050405020304" pitchFamily="18" charset="0"/>
              </a:rPr>
              <a:t>(Källa WWF)</a:t>
            </a:r>
            <a:endParaRPr lang="sv-SE" altLang="sv-SE" dirty="0"/>
          </a:p>
        </p:txBody>
      </p:sp>
      <p:sp>
        <p:nvSpPr>
          <p:cNvPr id="16388" name="Platshållare för bildnumm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2D60287E-7CBA-40C2-9649-6B99BE10443E}" type="slidenum">
              <a:rPr lang="sv-SE" altLang="sv-SE" sz="1200" smtClean="0">
                <a:latin typeface="Calibri" panose="020F0502020204030204" pitchFamily="34" charset="0"/>
              </a:rPr>
              <a:pPr/>
              <a:t>5</a:t>
            </a:fld>
            <a:endParaRPr lang="sv-SE" altLang="sv-SE" sz="1200">
              <a:latin typeface="Calibri" panose="020F0502020204030204" pitchFamily="34" charset="0"/>
            </a:endParaRPr>
          </a:p>
        </p:txBody>
      </p:sp>
    </p:spTree>
    <p:extLst>
      <p:ext uri="{BB962C8B-B14F-4D97-AF65-F5344CB8AC3E}">
        <p14:creationId xmlns:p14="http://schemas.microsoft.com/office/powerpoint/2010/main" val="33120736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Göteborgs Stad har tagit fram Göteborgsmodellen för mindre matsvinn. De har utbildat 1 200 medarbetare och 500 kök. De har gjort verksamhetsbesök och utbildningsmaterial och haft kick-offer och inspirationsdagar. 97 procent av skolköken mäter och registrerar matavfallet. Utöver att mäta och följa upp matsvinnet innehåller Göteborgsmodellen åtgärder för menyplanering, portionsberäkning, rapportering av närvaro och frånvaro, inköp, förvaring, tillagning, servering och ta vara på rester. Totalt sett har de minskat matsvinnet med 50 procent. Vissa kök har minskat med så mycket som 70 procent.</a:t>
            </a:r>
          </a:p>
          <a:p>
            <a:pPr>
              <a:lnSpc>
                <a:spcPct val="107000"/>
              </a:lnSpc>
              <a:spcAft>
                <a:spcPts val="800"/>
              </a:spcAft>
            </a:pPr>
            <a:endParaRPr lang="sv-SE" b="0" dirty="0"/>
          </a:p>
        </p:txBody>
      </p:sp>
      <p:sp>
        <p:nvSpPr>
          <p:cNvPr id="4" name="Platshållare för bildnummer 3"/>
          <p:cNvSpPr>
            <a:spLocks noGrp="1"/>
          </p:cNvSpPr>
          <p:nvPr>
            <p:ph type="sldNum" sz="quarter" idx="5"/>
          </p:nvPr>
        </p:nvSpPr>
        <p:spPr/>
        <p:txBody>
          <a:bodyPr/>
          <a:lstStyle/>
          <a:p>
            <a:fld id="{506504DA-EE27-4543-AD93-2B63D3F1B3AC}" type="slidenum">
              <a:rPr lang="sv-SE" smtClean="0"/>
              <a:t>51</a:t>
            </a:fld>
            <a:endParaRPr lang="sv-SE"/>
          </a:p>
        </p:txBody>
      </p:sp>
    </p:spTree>
    <p:extLst>
      <p:ext uri="{BB962C8B-B14F-4D97-AF65-F5344CB8AC3E}">
        <p14:creationId xmlns:p14="http://schemas.microsoft.com/office/powerpoint/2010/main" val="30018860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Calibri" panose="020F0502020204030204" pitchFamily="34" charset="0"/>
                <a:ea typeface="Calibri" panose="020F0502020204030204" pitchFamily="34" charset="0"/>
                <a:cs typeface="Times New Roman" panose="02020603050405020304" pitchFamily="18" charset="0"/>
              </a:rPr>
              <a:t>Livsmedelsverket har utgått ifrån Göteborgsmodellen och tagit fram Handbok för minskat matsvinn – för verksamheter inom vård, skola och omsorg. Den går grundligt igenom hur man kan mäta matsvinnet uppdelat i kökssvinn, serveringssvinn och tallrikssvinn. Kökssvinn är det som uppstår när man lagar och förvarar maten, serveringssvinn är det som blir över i serveringskärlen medan tallrikssvinnet är det som blir kvar på tallriken. För varje svinn-kategori har de gjort en lista på åtgärder som kan genomföras för att minska svinnet.</a:t>
            </a:r>
          </a:p>
          <a:p>
            <a:endParaRPr lang="sv-SE" dirty="0"/>
          </a:p>
        </p:txBody>
      </p:sp>
      <p:sp>
        <p:nvSpPr>
          <p:cNvPr id="4" name="Platshållare för bildnummer 3"/>
          <p:cNvSpPr>
            <a:spLocks noGrp="1"/>
          </p:cNvSpPr>
          <p:nvPr>
            <p:ph type="sldNum" sz="quarter" idx="5"/>
          </p:nvPr>
        </p:nvSpPr>
        <p:spPr/>
        <p:txBody>
          <a:bodyPr/>
          <a:lstStyle/>
          <a:p>
            <a:fld id="{DEF549D2-47A4-4FE9-B370-F3551A103309}" type="slidenum">
              <a:rPr lang="sv-SE" smtClean="0"/>
              <a:t>52</a:t>
            </a:fld>
            <a:endParaRPr lang="sv-SE"/>
          </a:p>
        </p:txBody>
      </p:sp>
    </p:spTree>
    <p:extLst>
      <p:ext uri="{BB962C8B-B14F-4D97-AF65-F5344CB8AC3E}">
        <p14:creationId xmlns:p14="http://schemas.microsoft.com/office/powerpoint/2010/main" val="9489462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Skurups kommun jobbade under åren 2018-2019 med ett projekt för minskat matsvinn i skolan. Serveringssvinnet minskade med 57 procent och tallrikssvinnet med 12 procent, bland annat genom: </a:t>
            </a:r>
          </a:p>
          <a:p>
            <a:pPr marL="342900" lvl="0" indent="-342900">
              <a:lnSpc>
                <a:spcPct val="107000"/>
              </a:lnSpc>
              <a:buFont typeface="Symbol" panose="05050102010706020507" pitchFamily="18" charset="2"/>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Mindre soppåsar eller kärl</a:t>
            </a:r>
          </a:p>
          <a:p>
            <a:pPr marL="342900" lvl="0" indent="-342900">
              <a:lnSpc>
                <a:spcPct val="107000"/>
              </a:lnSpc>
              <a:buFont typeface="Symbol" panose="05050102010706020507" pitchFamily="18" charset="2"/>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Smakskedar </a:t>
            </a:r>
          </a:p>
          <a:p>
            <a:pPr marL="342900" lvl="0" indent="-342900">
              <a:lnSpc>
                <a:spcPct val="107000"/>
              </a:lnSpc>
              <a:buFont typeface="Symbol" panose="05050102010706020507" pitchFamily="18" charset="2"/>
              <a:buChar char=""/>
              <a:tabLst>
                <a:tab pos="457200" algn="l"/>
              </a:tabLst>
            </a:pPr>
            <a:r>
              <a:rPr lang="sv-SE" sz="1800" dirty="0" err="1">
                <a:effectLst/>
                <a:latin typeface="Calibri" panose="020F0502020204030204" pitchFamily="34" charset="0"/>
                <a:ea typeface="Calibri" panose="020F0502020204030204" pitchFamily="34" charset="0"/>
                <a:cs typeface="Times New Roman" panose="02020603050405020304" pitchFamily="18" charset="0"/>
              </a:rPr>
              <a:t>Nudging</a:t>
            </a:r>
            <a:r>
              <a:rPr lang="sv-SE" sz="1800" dirty="0">
                <a:effectLst/>
                <a:latin typeface="Calibri" panose="020F0502020204030204" pitchFamily="34" charset="0"/>
                <a:ea typeface="Calibri" panose="020F0502020204030204" pitchFamily="34" charset="0"/>
                <a:cs typeface="Times New Roman" panose="02020603050405020304" pitchFamily="18" charset="0"/>
              </a:rPr>
              <a:t>, alltså att knuffa barnen till rätt beteende</a:t>
            </a:r>
          </a:p>
          <a:p>
            <a:pPr marL="342900" lvl="0" indent="-342900">
              <a:lnSpc>
                <a:spcPct val="107000"/>
              </a:lnSpc>
              <a:buFont typeface="Symbol" panose="05050102010706020507" pitchFamily="18" charset="2"/>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Provlagar nya recept </a:t>
            </a:r>
          </a:p>
          <a:p>
            <a:pPr marL="342900" lvl="0" indent="-342900">
              <a:lnSpc>
                <a:spcPct val="107000"/>
              </a:lnSpc>
              <a:buFont typeface="Symbol" panose="05050102010706020507" pitchFamily="18" charset="2"/>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Säsongsmat</a:t>
            </a:r>
          </a:p>
          <a:p>
            <a:pPr marL="342900" lvl="0" indent="-342900">
              <a:lnSpc>
                <a:spcPct val="107000"/>
              </a:lnSpc>
              <a:buFont typeface="Symbol" panose="05050102010706020507" pitchFamily="18" charset="2"/>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Baljväxt- och rotfruktsskola </a:t>
            </a:r>
          </a:p>
          <a:p>
            <a:pPr marL="342900" lvl="0" indent="-342900">
              <a:lnSpc>
                <a:spcPct val="107000"/>
              </a:lnSpc>
              <a:spcAft>
                <a:spcPts val="800"/>
              </a:spcAft>
              <a:buFont typeface="Symbol" panose="05050102010706020507" pitchFamily="18" charset="2"/>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Månadens grönsak</a:t>
            </a:r>
            <a:r>
              <a:rPr lang="sv-SE" sz="1800" i="1" dirty="0">
                <a:effectLst/>
                <a:latin typeface="Calibri" panose="020F0502020204030204" pitchFamily="34" charset="0"/>
                <a:ea typeface="Calibri" panose="020F0502020204030204" pitchFamily="34" charset="0"/>
                <a:cs typeface="Times New Roman" panose="02020603050405020304" pitchFamily="18" charset="0"/>
              </a:rPr>
              <a: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506504DA-EE27-4543-AD93-2B63D3F1B3AC}" type="slidenum">
              <a:rPr lang="sv-SE" smtClean="0"/>
              <a:t>53</a:t>
            </a:fld>
            <a:endParaRPr lang="sv-SE"/>
          </a:p>
        </p:txBody>
      </p:sp>
    </p:spTree>
    <p:extLst>
      <p:ext uri="{BB962C8B-B14F-4D97-AF65-F5344CB8AC3E}">
        <p14:creationId xmlns:p14="http://schemas.microsoft.com/office/powerpoint/2010/main" val="37769902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Helsingborgs stad har arbetat med projektet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SmartMat</a:t>
            </a:r>
            <a:r>
              <a:rPr lang="sv-SE" sz="1800" dirty="0">
                <a:effectLst/>
                <a:latin typeface="Calibri" panose="020F0502020204030204" pitchFamily="34" charset="0"/>
                <a:ea typeface="Calibri" panose="020F0502020204030204" pitchFamily="34" charset="0"/>
                <a:cs typeface="Times New Roman" panose="02020603050405020304" pitchFamily="18" charset="0"/>
              </a:rPr>
              <a:t>, som bland annat fokuserade på minskat matsvinn i skolorna. Matsvinnet inom skolans verksamhet minskade med hela 49 procent under två år. De arbetade bland annat med:</a:t>
            </a:r>
          </a:p>
          <a:p>
            <a:pPr marL="342900" lvl="0" indent="-342900">
              <a:lnSpc>
                <a:spcPct val="107000"/>
              </a:lnSpc>
              <a:buFont typeface="Symbol" panose="05050102010706020507" pitchFamily="18" charset="2"/>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Automatisk frånvarorapportering till köken</a:t>
            </a:r>
          </a:p>
          <a:p>
            <a:pPr marL="342900" lvl="0" indent="-342900">
              <a:lnSpc>
                <a:spcPct val="107000"/>
              </a:lnSpc>
              <a:buFont typeface="Symbol" panose="05050102010706020507" pitchFamily="18" charset="2"/>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Restsmarta mellanmål</a:t>
            </a:r>
          </a:p>
          <a:p>
            <a:pPr marL="342900" lvl="0" indent="-342900">
              <a:lnSpc>
                <a:spcPct val="107000"/>
              </a:lnSpc>
              <a:buFont typeface="Symbol" panose="05050102010706020507" pitchFamily="18" charset="2"/>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Måltidspedagogik</a:t>
            </a:r>
          </a:p>
          <a:p>
            <a:pPr marL="342900" lvl="0" indent="-342900">
              <a:lnSpc>
                <a:spcPct val="107000"/>
              </a:lnSpc>
              <a:spcAft>
                <a:spcPts val="800"/>
              </a:spcAft>
              <a:buFont typeface="Symbol" panose="05050102010706020507" pitchFamily="18" charset="2"/>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Sekunda frukt- och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gröntprodukter</a:t>
            </a:r>
            <a:r>
              <a:rPr lang="sv-SE" sz="1800" dirty="0">
                <a:effectLst/>
                <a:latin typeface="Calibri" panose="020F0502020204030204" pitchFamily="34" charset="0"/>
                <a:ea typeface="Calibri" panose="020F0502020204030204" pitchFamily="34" charset="0"/>
                <a:cs typeface="Times New Roman" panose="02020603050405020304" pitchFamily="18" charset="0"/>
              </a:rPr>
              <a:t> från den lokala matbutiken</a:t>
            </a:r>
          </a:p>
          <a:p>
            <a:pPr marL="342900" lvl="0" indent="-342900">
              <a:lnSpc>
                <a:spcPct val="107000"/>
              </a:lnSpc>
              <a:spcAft>
                <a:spcPts val="800"/>
              </a:spcAft>
              <a:buFont typeface="Calibri" panose="020F0502020204030204" pitchFamily="34" charset="0"/>
              <a:buChar char="-"/>
            </a:pPr>
            <a:endParaRPr lang="sv-SE" b="0" dirty="0"/>
          </a:p>
        </p:txBody>
      </p:sp>
      <p:sp>
        <p:nvSpPr>
          <p:cNvPr id="4" name="Platshållare för bildnummer 3"/>
          <p:cNvSpPr>
            <a:spLocks noGrp="1"/>
          </p:cNvSpPr>
          <p:nvPr>
            <p:ph type="sldNum" sz="quarter" idx="5"/>
          </p:nvPr>
        </p:nvSpPr>
        <p:spPr/>
        <p:txBody>
          <a:bodyPr/>
          <a:lstStyle/>
          <a:p>
            <a:fld id="{506504DA-EE27-4543-AD93-2B63D3F1B3AC}" type="slidenum">
              <a:rPr lang="sv-SE" smtClean="0"/>
              <a:t>54</a:t>
            </a:fld>
            <a:endParaRPr lang="sv-SE"/>
          </a:p>
        </p:txBody>
      </p:sp>
    </p:spTree>
    <p:extLst>
      <p:ext uri="{BB962C8B-B14F-4D97-AF65-F5344CB8AC3E}">
        <p14:creationId xmlns:p14="http://schemas.microsoft.com/office/powerpoint/2010/main" val="949781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Calibri" panose="020F0502020204030204" pitchFamily="34" charset="0"/>
                <a:ea typeface="Calibri" panose="020F0502020204030204" pitchFamily="34" charset="0"/>
                <a:cs typeface="Times New Roman" panose="02020603050405020304" pitchFamily="18" charset="0"/>
              </a:rPr>
              <a:t>För att ge er ytterligare inspiration och för att göra det mer konkret ska jag visa ett exempel på satsningar på information till hushåll och vad det har gett för resultat.</a:t>
            </a:r>
          </a:p>
          <a:p>
            <a:endParaRPr lang="sv-SE" dirty="0"/>
          </a:p>
        </p:txBody>
      </p:sp>
      <p:sp>
        <p:nvSpPr>
          <p:cNvPr id="4" name="Platshållare för bildnummer 3"/>
          <p:cNvSpPr>
            <a:spLocks noGrp="1"/>
          </p:cNvSpPr>
          <p:nvPr>
            <p:ph type="sldNum" sz="quarter" idx="5"/>
          </p:nvPr>
        </p:nvSpPr>
        <p:spPr/>
        <p:txBody>
          <a:bodyPr/>
          <a:lstStyle/>
          <a:p>
            <a:fld id="{DEF549D2-47A4-4FE9-B370-F3551A103309}" type="slidenum">
              <a:rPr lang="sv-SE" smtClean="0"/>
              <a:t>55</a:t>
            </a:fld>
            <a:endParaRPr lang="sv-SE"/>
          </a:p>
        </p:txBody>
      </p:sp>
    </p:spTree>
    <p:extLst>
      <p:ext uri="{BB962C8B-B14F-4D97-AF65-F5344CB8AC3E}">
        <p14:creationId xmlns:p14="http://schemas.microsoft.com/office/powerpoint/2010/main" val="2355882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Inom Västra Götalandsregionen valdes ett 30-tal </a:t>
            </a:r>
            <a:r>
              <a:rPr lang="sv-SE" sz="1200" kern="1200" dirty="0" err="1">
                <a:solidFill>
                  <a:schemeClr val="tx1"/>
                </a:solidFill>
                <a:effectLst/>
                <a:latin typeface="+mn-lt"/>
                <a:ea typeface="+mn-ea"/>
                <a:cs typeface="+mn-cs"/>
              </a:rPr>
              <a:t>hushåll</a:t>
            </a:r>
            <a:r>
              <a:rPr lang="sv-SE" sz="1200" kern="1200" dirty="0">
                <a:solidFill>
                  <a:schemeClr val="tx1"/>
                </a:solidFill>
                <a:effectLst/>
                <a:latin typeface="+mn-lt"/>
                <a:ea typeface="+mn-ea"/>
                <a:cs typeface="+mn-cs"/>
              </a:rPr>
              <a:t> ut till minimeringsmästare. </a:t>
            </a:r>
            <a:r>
              <a:rPr lang="sv-SE" sz="1200" kern="1200" dirty="0" err="1">
                <a:solidFill>
                  <a:schemeClr val="tx1"/>
                </a:solidFill>
                <a:effectLst/>
                <a:latin typeface="+mn-lt"/>
                <a:ea typeface="+mn-ea"/>
                <a:cs typeface="+mn-cs"/>
              </a:rPr>
              <a:t>Målet</a:t>
            </a:r>
            <a:r>
              <a:rPr lang="sv-SE" sz="1200" kern="1200" dirty="0">
                <a:solidFill>
                  <a:schemeClr val="tx1"/>
                </a:solidFill>
                <a:effectLst/>
                <a:latin typeface="+mn-lt"/>
                <a:ea typeface="+mn-ea"/>
                <a:cs typeface="+mn-cs"/>
              </a:rPr>
              <a:t> var att de skulle minska sina </a:t>
            </a:r>
            <a:r>
              <a:rPr lang="sv-SE" sz="1200" kern="1200" dirty="0" err="1">
                <a:solidFill>
                  <a:schemeClr val="tx1"/>
                </a:solidFill>
                <a:effectLst/>
                <a:latin typeface="+mn-lt"/>
                <a:ea typeface="+mn-ea"/>
                <a:cs typeface="+mn-cs"/>
              </a:rPr>
              <a:t>avfallsmängder</a:t>
            </a:r>
            <a:r>
              <a:rPr lang="sv-SE" sz="1200" kern="1200" dirty="0">
                <a:solidFill>
                  <a:schemeClr val="tx1"/>
                </a:solidFill>
                <a:effectLst/>
                <a:latin typeface="+mn-lt"/>
                <a:ea typeface="+mn-ea"/>
                <a:cs typeface="+mn-cs"/>
              </a:rPr>
              <a:t> under ett </a:t>
            </a:r>
            <a:r>
              <a:rPr lang="sv-SE" sz="1200" kern="1200" dirty="0" err="1">
                <a:solidFill>
                  <a:schemeClr val="tx1"/>
                </a:solidFill>
                <a:effectLst/>
                <a:latin typeface="+mn-lt"/>
                <a:ea typeface="+mn-ea"/>
                <a:cs typeface="+mn-cs"/>
              </a:rPr>
              <a:t>år</a:t>
            </a:r>
            <a:r>
              <a:rPr lang="sv-SE" sz="1200" kern="1200" dirty="0">
                <a:solidFill>
                  <a:schemeClr val="tx1"/>
                </a:solidFill>
                <a:effectLst/>
                <a:latin typeface="+mn-lt"/>
                <a:ea typeface="+mn-ea"/>
                <a:cs typeface="+mn-cs"/>
              </a:rPr>
              <a:t> och </a:t>
            </a:r>
            <a:r>
              <a:rPr lang="sv-SE" sz="1200" kern="1200" dirty="0" err="1">
                <a:solidFill>
                  <a:schemeClr val="tx1"/>
                </a:solidFill>
                <a:effectLst/>
                <a:latin typeface="+mn-lt"/>
                <a:ea typeface="+mn-ea"/>
                <a:cs typeface="+mn-cs"/>
              </a:rPr>
              <a:t>pa</a:t>
            </a:r>
            <a:r>
              <a:rPr lang="sv-SE" sz="1200" kern="1200" dirty="0">
                <a:solidFill>
                  <a:schemeClr val="tx1"/>
                </a:solidFill>
                <a:effectLst/>
                <a:latin typeface="+mn-lt"/>
                <a:ea typeface="+mn-ea"/>
                <a:cs typeface="+mn-cs"/>
              </a:rPr>
              <a:t>̊ så vis bidra till en minskad </a:t>
            </a:r>
            <a:r>
              <a:rPr lang="sv-SE" sz="1200" kern="1200" dirty="0" err="1">
                <a:solidFill>
                  <a:schemeClr val="tx1"/>
                </a:solidFill>
                <a:effectLst/>
                <a:latin typeface="+mn-lt"/>
                <a:ea typeface="+mn-ea"/>
                <a:cs typeface="+mn-cs"/>
              </a:rPr>
              <a:t>miljöpåverkan</a:t>
            </a:r>
            <a:r>
              <a:rPr lang="sv-SE" sz="1200" kern="1200" dirty="0">
                <a:solidFill>
                  <a:schemeClr val="tx1"/>
                </a:solidFill>
                <a:effectLst/>
                <a:latin typeface="+mn-lt"/>
                <a:ea typeface="+mn-ea"/>
                <a:cs typeface="+mn-cs"/>
              </a:rPr>
              <a:t>. De lyckades halvera sina avfallsmängder! Det blev också </a:t>
            </a:r>
            <a:r>
              <a:rPr lang="sv-SE" sz="1200" kern="1200" dirty="0" err="1">
                <a:solidFill>
                  <a:schemeClr val="tx1"/>
                </a:solidFill>
                <a:effectLst/>
                <a:latin typeface="+mn-lt"/>
                <a:ea typeface="+mn-ea"/>
                <a:cs typeface="+mn-cs"/>
              </a:rPr>
              <a:t>många</a:t>
            </a:r>
            <a:r>
              <a:rPr lang="sv-SE" sz="1200" kern="1200" dirty="0">
                <a:solidFill>
                  <a:schemeClr val="tx1"/>
                </a:solidFill>
                <a:effectLst/>
                <a:latin typeface="+mn-lt"/>
                <a:ea typeface="+mn-ea"/>
                <a:cs typeface="+mn-cs"/>
              </a:rPr>
              <a:t> bieffekter </a:t>
            </a:r>
            <a:r>
              <a:rPr lang="sv-SE" sz="1200" kern="1200" dirty="0" err="1">
                <a:solidFill>
                  <a:schemeClr val="tx1"/>
                </a:solidFill>
                <a:effectLst/>
                <a:latin typeface="+mn-lt"/>
                <a:ea typeface="+mn-ea"/>
                <a:cs typeface="+mn-cs"/>
              </a:rPr>
              <a:t>såsom</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ökad</a:t>
            </a:r>
            <a:r>
              <a:rPr lang="sv-SE" sz="1200" kern="1200" dirty="0">
                <a:solidFill>
                  <a:schemeClr val="tx1"/>
                </a:solidFill>
                <a:effectLst/>
                <a:latin typeface="+mn-lt"/>
                <a:ea typeface="+mn-ea"/>
                <a:cs typeface="+mn-cs"/>
              </a:rPr>
              <a:t> klimatkunskap och fler klimatåtgärder inom hushållet. Fem </a:t>
            </a:r>
            <a:r>
              <a:rPr lang="sv-SE" sz="1200" kern="1200" dirty="0" err="1">
                <a:solidFill>
                  <a:schemeClr val="tx1"/>
                </a:solidFill>
                <a:effectLst/>
                <a:latin typeface="+mn-lt"/>
                <a:ea typeface="+mn-ea"/>
                <a:cs typeface="+mn-cs"/>
              </a:rPr>
              <a:t>träffar</a:t>
            </a:r>
            <a:r>
              <a:rPr lang="sv-SE" sz="1200" kern="1200" dirty="0">
                <a:solidFill>
                  <a:schemeClr val="tx1"/>
                </a:solidFill>
                <a:effectLst/>
                <a:latin typeface="+mn-lt"/>
                <a:ea typeface="+mn-ea"/>
                <a:cs typeface="+mn-cs"/>
              </a:rPr>
              <a:t> ordnades centralt och kommunerna arrangerade </a:t>
            </a:r>
            <a:r>
              <a:rPr lang="sv-SE" sz="1200" kern="1200" dirty="0" err="1">
                <a:solidFill>
                  <a:schemeClr val="tx1"/>
                </a:solidFill>
                <a:effectLst/>
                <a:latin typeface="+mn-lt"/>
                <a:ea typeface="+mn-ea"/>
                <a:cs typeface="+mn-cs"/>
              </a:rPr>
              <a:t>själva</a:t>
            </a:r>
            <a:r>
              <a:rPr lang="sv-SE" sz="1200" kern="1200" dirty="0">
                <a:solidFill>
                  <a:schemeClr val="tx1"/>
                </a:solidFill>
                <a:effectLst/>
                <a:latin typeface="+mn-lt"/>
                <a:ea typeface="+mn-ea"/>
                <a:cs typeface="+mn-cs"/>
              </a:rPr>
              <a:t> olika lokala </a:t>
            </a:r>
            <a:r>
              <a:rPr lang="sv-SE" sz="1200" kern="1200" dirty="0" err="1">
                <a:solidFill>
                  <a:schemeClr val="tx1"/>
                </a:solidFill>
                <a:effectLst/>
                <a:latin typeface="+mn-lt"/>
                <a:ea typeface="+mn-ea"/>
                <a:cs typeface="+mn-cs"/>
              </a:rPr>
              <a:t>träffar</a:t>
            </a:r>
            <a:r>
              <a:rPr lang="sv-SE" sz="1200" kern="1200" dirty="0">
                <a:solidFill>
                  <a:schemeClr val="tx1"/>
                </a:solidFill>
                <a:effectLst/>
                <a:latin typeface="+mn-lt"/>
                <a:ea typeface="+mn-ea"/>
                <a:cs typeface="+mn-cs"/>
              </a:rPr>
              <a:t>. Inom projektet blev den en otrolig informationsspridning bland deltagarna genom en mycket aktiv Facebook-grupp och blogg. Projektet fick också stort utrymme i media.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rPr>
              <a:t>Projektet går nu in i en nationell fas med start hösten 2021, där alla Sveriges kommuner kan vara med. Projektet delfinansieras av Avfall Sverige.</a:t>
            </a:r>
            <a:endParaRPr lang="sv-SE" dirty="0">
              <a:effectLst/>
            </a:endParaRPr>
          </a:p>
        </p:txBody>
      </p:sp>
      <p:sp>
        <p:nvSpPr>
          <p:cNvPr id="4" name="Platshållare för bildnummer 3"/>
          <p:cNvSpPr>
            <a:spLocks noGrp="1"/>
          </p:cNvSpPr>
          <p:nvPr>
            <p:ph type="sldNum" sz="quarter" idx="5"/>
          </p:nvPr>
        </p:nvSpPr>
        <p:spPr/>
        <p:txBody>
          <a:bodyPr/>
          <a:lstStyle/>
          <a:p>
            <a:fld id="{DEF549D2-47A4-4FE9-B370-F3551A103309}" type="slidenum">
              <a:rPr lang="sv-SE" smtClean="0"/>
              <a:t>56</a:t>
            </a:fld>
            <a:endParaRPr lang="sv-SE"/>
          </a:p>
        </p:txBody>
      </p:sp>
    </p:spTree>
    <p:extLst>
      <p:ext uri="{BB962C8B-B14F-4D97-AF65-F5344CB8AC3E}">
        <p14:creationId xmlns:p14="http://schemas.microsoft.com/office/powerpoint/2010/main" val="18450208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dirty="0">
                <a:effectLst/>
                <a:latin typeface="Calibri" panose="020F0502020204030204" pitchFamily="34" charset="0"/>
                <a:ea typeface="Calibri" panose="020F0502020204030204" pitchFamily="34" charset="0"/>
                <a:cs typeface="Times New Roman" panose="02020603050405020304" pitchFamily="18" charset="0"/>
              </a:rPr>
              <a:t>Hur gör man för att arbeta strategiskt för resurssmart materialanvändning och förebyggande av avfall i den egna verksamheten? Det finns numera ganska många exempel på lyckade satsningar inom kommunal verksamhet och från dem kan man hämta kunskap, erfarenheter och konkreta tips. Vi behöver alltså inte uppfinna hjulet från början</a:t>
            </a:r>
            <a:r>
              <a:rPr lang="sv-SE" dirty="0"/>
              <a:t>.</a:t>
            </a:r>
          </a:p>
        </p:txBody>
      </p:sp>
      <p:sp>
        <p:nvSpPr>
          <p:cNvPr id="4" name="Platshållare för bildnummer 3"/>
          <p:cNvSpPr>
            <a:spLocks noGrp="1"/>
          </p:cNvSpPr>
          <p:nvPr>
            <p:ph type="sldNum" sz="quarter" idx="5"/>
          </p:nvPr>
        </p:nvSpPr>
        <p:spPr/>
        <p:txBody>
          <a:bodyPr/>
          <a:lstStyle/>
          <a:p>
            <a:fld id="{6B403318-F584-4A99-84B0-B4B646E9C66A}" type="slidenum">
              <a:rPr lang="sv-SE" smtClean="0"/>
              <a:t>57</a:t>
            </a:fld>
            <a:endParaRPr lang="sv-SE"/>
          </a:p>
        </p:txBody>
      </p:sp>
    </p:spTree>
    <p:extLst>
      <p:ext uri="{BB962C8B-B14F-4D97-AF65-F5344CB8AC3E}">
        <p14:creationId xmlns:p14="http://schemas.microsoft.com/office/powerpoint/2010/main" val="30030076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Utifrån andra satsningar som har genomförts för en mer resurssmart materialanvändning kan man sammanfatta några framgångsfaktorer som vi kan ta fasta på. Dessa är:</a:t>
            </a:r>
          </a:p>
          <a:p>
            <a:pPr marL="342900" lvl="0" indent="-342900">
              <a:lnSpc>
                <a:spcPct val="107000"/>
              </a:lnSpc>
              <a:buFont typeface="Symbol" panose="05050102010706020507" pitchFamily="18" charset="2"/>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Säkerställ ledarskap</a:t>
            </a:r>
          </a:p>
          <a:p>
            <a:pPr marL="342900" lvl="0" indent="-342900">
              <a:lnSpc>
                <a:spcPct val="107000"/>
              </a:lnSpc>
              <a:buFont typeface="Symbol" panose="05050102010706020507" pitchFamily="18" charset="2"/>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Skapa delaktighet och engagemang</a:t>
            </a:r>
          </a:p>
          <a:p>
            <a:pPr marL="342900" lvl="0" indent="-342900">
              <a:lnSpc>
                <a:spcPct val="107000"/>
              </a:lnSpc>
              <a:buFont typeface="Symbol" panose="05050102010706020507" pitchFamily="18" charset="2"/>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Samla erfarenhet</a:t>
            </a:r>
          </a:p>
          <a:p>
            <a:pPr marL="342900" lvl="0" indent="-342900">
              <a:lnSpc>
                <a:spcPct val="107000"/>
              </a:lnSpc>
              <a:buFont typeface="Symbol" panose="05050102010706020507" pitchFamily="18" charset="2"/>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Följ upp</a:t>
            </a:r>
          </a:p>
          <a:p>
            <a:pPr marL="342900" lvl="0" indent="-342900">
              <a:lnSpc>
                <a:spcPct val="107000"/>
              </a:lnSpc>
              <a:spcAft>
                <a:spcPts val="800"/>
              </a:spcAft>
              <a:buFont typeface="Symbol" panose="05050102010706020507" pitchFamily="18" charset="2"/>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Tänk verksamhetsutveckling – arbeta långsiktigt</a:t>
            </a:r>
          </a:p>
          <a:p>
            <a:r>
              <a:rPr lang="sv-SE" sz="1800" dirty="0">
                <a:effectLst/>
                <a:latin typeface="Calibri" panose="020F0502020204030204" pitchFamily="34" charset="0"/>
                <a:ea typeface="Calibri" panose="020F0502020204030204" pitchFamily="34" charset="0"/>
                <a:cs typeface="Times New Roman" panose="02020603050405020304" pitchFamily="18" charset="0"/>
              </a:rPr>
              <a:t>Jag ska berätta lite mer om var och en av punkterna.</a:t>
            </a:r>
            <a:endParaRPr lang="sv-SE" dirty="0"/>
          </a:p>
        </p:txBody>
      </p:sp>
      <p:sp>
        <p:nvSpPr>
          <p:cNvPr id="4" name="Platshållare för bildnummer 3"/>
          <p:cNvSpPr>
            <a:spLocks noGrp="1"/>
          </p:cNvSpPr>
          <p:nvPr>
            <p:ph type="sldNum" sz="quarter" idx="5"/>
          </p:nvPr>
        </p:nvSpPr>
        <p:spPr/>
        <p:txBody>
          <a:bodyPr/>
          <a:lstStyle/>
          <a:p>
            <a:fld id="{6B403318-F584-4A99-84B0-B4B646E9C66A}" type="slidenum">
              <a:rPr lang="sv-SE" smtClean="0"/>
              <a:t>58</a:t>
            </a:fld>
            <a:endParaRPr lang="sv-SE"/>
          </a:p>
        </p:txBody>
      </p:sp>
    </p:spTree>
    <p:extLst>
      <p:ext uri="{BB962C8B-B14F-4D97-AF65-F5344CB8AC3E}">
        <p14:creationId xmlns:p14="http://schemas.microsoft.com/office/powerpoint/2010/main" val="28921754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Ann-Christine Pettersson var drivande för att minska avfallet på äldreboendet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Linegården</a:t>
            </a:r>
            <a:r>
              <a:rPr lang="sv-SE" sz="1800" dirty="0">
                <a:effectLst/>
                <a:latin typeface="Calibri" panose="020F0502020204030204" pitchFamily="34" charset="0"/>
                <a:ea typeface="Calibri" panose="020F0502020204030204" pitchFamily="34" charset="0"/>
                <a:cs typeface="Times New Roman" panose="02020603050405020304" pitchFamily="18" charset="0"/>
              </a:rPr>
              <a:t> i Lund, som dåvarande enhetschef för verksamheten. När projektet utvärderades och framgångsfaktorer diskuterades, sa hon att ”det handlar om mitt engagemang som ledare”. Detta har man sett i alla projekt som har lyckats minska mängden avfall. Det blir en del av verksamhetsutvecklingen och därmed är det avgörande att chefen står bakom och driver på arbetet.</a:t>
            </a:r>
          </a:p>
        </p:txBody>
      </p:sp>
      <p:sp>
        <p:nvSpPr>
          <p:cNvPr id="4" name="Platshållare för bildnummer 3"/>
          <p:cNvSpPr>
            <a:spLocks noGrp="1"/>
          </p:cNvSpPr>
          <p:nvPr>
            <p:ph type="sldNum" sz="quarter" idx="5"/>
          </p:nvPr>
        </p:nvSpPr>
        <p:spPr/>
        <p:txBody>
          <a:bodyPr/>
          <a:lstStyle/>
          <a:p>
            <a:fld id="{6B403318-F584-4A99-84B0-B4B646E9C66A}" type="slidenum">
              <a:rPr lang="sv-SE" smtClean="0"/>
              <a:t>59</a:t>
            </a:fld>
            <a:endParaRPr lang="sv-SE"/>
          </a:p>
        </p:txBody>
      </p:sp>
    </p:spTree>
    <p:extLst>
      <p:ext uri="{BB962C8B-B14F-4D97-AF65-F5344CB8AC3E}">
        <p14:creationId xmlns:p14="http://schemas.microsoft.com/office/powerpoint/2010/main" val="21269677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Eftersom resurssmart materialanvändning handlar om hur de vardagliga sysslorna sköts är det nödvändigt att skapa delaktighet och engagemang hos personalen. Det genomsyrar alla lyckade projekt. Personalen är de som vet bäst varför det uppstår onödigt avfall och vad man kan göra för att minska avfallet. Att arbeta tillsammans skapar så många positiva fördelar för verksamheten, utöver att minska avfallet. * Maria Edberg, kock på förskolan Gropens Gård i Göteborg har sagt att ”Genom arbetet för att minska avfallet har vi fått bättre sammanhållning på förskolan. Alla personalgrupper jobbar mot samma mål och samarbetet har stärkts.”</a:t>
            </a:r>
          </a:p>
        </p:txBody>
      </p:sp>
      <p:sp>
        <p:nvSpPr>
          <p:cNvPr id="4" name="Platshållare för bildnummer 3"/>
          <p:cNvSpPr>
            <a:spLocks noGrp="1"/>
          </p:cNvSpPr>
          <p:nvPr>
            <p:ph type="sldNum" sz="quarter" idx="5"/>
          </p:nvPr>
        </p:nvSpPr>
        <p:spPr/>
        <p:txBody>
          <a:bodyPr/>
          <a:lstStyle/>
          <a:p>
            <a:fld id="{6B403318-F584-4A99-84B0-B4B646E9C66A}" type="slidenum">
              <a:rPr lang="sv-SE" smtClean="0"/>
              <a:t>60</a:t>
            </a:fld>
            <a:endParaRPr lang="sv-SE"/>
          </a:p>
        </p:txBody>
      </p:sp>
    </p:spTree>
    <p:extLst>
      <p:ext uri="{BB962C8B-B14F-4D97-AF65-F5344CB8AC3E}">
        <p14:creationId xmlns:p14="http://schemas.microsoft.com/office/powerpoint/2010/main" val="3932934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dirty="0">
                <a:effectLst/>
                <a:latin typeface="Calibri" panose="020F0502020204030204" pitchFamily="34" charset="0"/>
                <a:ea typeface="Calibri" panose="020F0502020204030204" pitchFamily="34" charset="0"/>
                <a:cs typeface="Times New Roman" panose="02020603050405020304" pitchFamily="18" charset="0"/>
              </a:rPr>
              <a:t>Kommer ni ihåg när Barack Obama valdes till president 2008? Hur hade vi det i Sverige då? Hade vi det vi behövde tycker ni? Från att Barack Obama valdes till president tills *Greta Thunberg började demonstrera utanför riksdagshuset i sin skolstrejk för klimatet 2018 – alltså på 10 år – , * ökade konsumtionen i Sverige med 25 %. </a:t>
            </a:r>
            <a:br>
              <a:rPr lang="sv-SE" sz="1800" dirty="0">
                <a:effectLst/>
                <a:latin typeface="Calibri" panose="020F0502020204030204" pitchFamily="34" charset="0"/>
                <a:ea typeface="Calibri" panose="020F0502020204030204" pitchFamily="34" charset="0"/>
                <a:cs typeface="Times New Roman" panose="02020603050405020304" pitchFamily="18" charset="0"/>
              </a:rPr>
            </a:br>
            <a:r>
              <a:rPr lang="sv-SE" sz="1800" dirty="0">
                <a:effectLst/>
                <a:latin typeface="Calibri" panose="020F0502020204030204" pitchFamily="34" charset="0"/>
                <a:ea typeface="Calibri" panose="020F0502020204030204" pitchFamily="34" charset="0"/>
                <a:cs typeface="Times New Roman" panose="02020603050405020304" pitchFamily="18" charset="0"/>
              </a:rPr>
              <a:t>(Källor: Konsumtionsrapporten 2019 samt Naturvårdsverket nyhet 201126)</a:t>
            </a:r>
            <a:endParaRPr lang="sv-SE" dirty="0"/>
          </a:p>
        </p:txBody>
      </p:sp>
      <p:sp>
        <p:nvSpPr>
          <p:cNvPr id="4" name="Platshållare för bildnummer 3"/>
          <p:cNvSpPr>
            <a:spLocks noGrp="1"/>
          </p:cNvSpPr>
          <p:nvPr>
            <p:ph type="sldNum" sz="quarter" idx="5"/>
          </p:nvPr>
        </p:nvSpPr>
        <p:spPr/>
        <p:txBody>
          <a:bodyPr/>
          <a:lstStyle/>
          <a:p>
            <a:fld id="{DEF549D2-47A4-4FE9-B370-F3551A103309}" type="slidenum">
              <a:rPr lang="sv-SE" smtClean="0"/>
              <a:t>6</a:t>
            </a:fld>
            <a:endParaRPr lang="sv-SE"/>
          </a:p>
        </p:txBody>
      </p:sp>
    </p:spTree>
    <p:extLst>
      <p:ext uri="{BB962C8B-B14F-4D97-AF65-F5344CB8AC3E}">
        <p14:creationId xmlns:p14="http://schemas.microsoft.com/office/powerpoint/2010/main" val="15489630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Det finns en hel del exempel på åtgärder som andra har genomfört och som vi kan lära oss av och inspireras av. Ett exempel är Göteborgs Stad som är generösa och bjuder på ett riktigt smörgåsbord av förslag på hur man kan minska avfallet i olika verksamheter, fritt tillgängligt på deras hemsida.</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 Använd befintliga metoder! Avfall Sverige har en handbok i att förebygga avfall i kommunen med en metod som är väl beprövad, liksom Göteborgsmodellen för mindre matsvinn, och Livsmedelsverket har tagit fram en handbok för minskat matsvinn som bygger på Göteborgsmodellen.</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 Det kan vara bra att börja i liten skala genom att skapa ett eget pilotprojekt. Då kan man bygga upp sin egen kunskap och sina egna erfarenheter, som man sen kan växla upp i större skala.</a:t>
            </a:r>
          </a:p>
          <a:p>
            <a:pPr>
              <a:lnSpc>
                <a:spcPct val="107000"/>
              </a:lnSpc>
              <a:spcAft>
                <a:spcPts val="800"/>
              </a:spcAft>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10"/>
          </p:nvPr>
        </p:nvSpPr>
        <p:spPr/>
        <p:txBody>
          <a:bodyPr/>
          <a:lstStyle/>
          <a:p>
            <a:fld id="{1C38DC24-D886-48C4-AB8D-F61BC9C8DB9F}" type="slidenum">
              <a:rPr lang="sv-SE" smtClean="0"/>
              <a:t>61</a:t>
            </a:fld>
            <a:endParaRPr lang="sv-SE"/>
          </a:p>
        </p:txBody>
      </p:sp>
    </p:spTree>
    <p:extLst>
      <p:ext uri="{BB962C8B-B14F-4D97-AF65-F5344CB8AC3E}">
        <p14:creationId xmlns:p14="http://schemas.microsoft.com/office/powerpoint/2010/main" val="10222007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Om man inte följer upp hur det går med att minska avfallsmängderna eller mängden inköp så vet man inte om de åtgärder som genomförs är effektiva. Man missar också möjligheten att fira framgångarna, vilket är nödvändigt för att hålla ångan uppe och fortsätta utvecklingsarbetet. Ett sätt att följa upp är att väga avfallet, ett annat kan vara att titta på inköpsstatiken, vilket som fungerar bäst beror på vilken typ av material eller avfall det gäller. Viktigt är att slå fast ett utgångsläge, mäta regelbundet och fira framgångarna.</a:t>
            </a:r>
          </a:p>
        </p:txBody>
      </p:sp>
      <p:sp>
        <p:nvSpPr>
          <p:cNvPr id="4" name="Platshållare för bildnummer 3"/>
          <p:cNvSpPr>
            <a:spLocks noGrp="1"/>
          </p:cNvSpPr>
          <p:nvPr>
            <p:ph type="sldNum" sz="quarter" idx="10"/>
          </p:nvPr>
        </p:nvSpPr>
        <p:spPr/>
        <p:txBody>
          <a:bodyPr/>
          <a:lstStyle/>
          <a:p>
            <a:fld id="{1C38DC24-D886-48C4-AB8D-F61BC9C8DB9F}" type="slidenum">
              <a:rPr lang="sv-SE" smtClean="0"/>
              <a:t>62</a:t>
            </a:fld>
            <a:endParaRPr lang="sv-SE"/>
          </a:p>
        </p:txBody>
      </p:sp>
    </p:spTree>
    <p:extLst>
      <p:ext uri="{BB962C8B-B14F-4D97-AF65-F5344CB8AC3E}">
        <p14:creationId xmlns:p14="http://schemas.microsoft.com/office/powerpoint/2010/main" val="15497277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Att skapa nya rutiner och arbeta in dem kan ta tid och vara jobbigt i början. Erfarenheter från projekt som syftat till att förebygga avfall visar att det ganska snabbt förenklar arbetet, till exempel genom att det spar tid, förbättrar kommunikationen mellan olika enheter eller minskar mängden tid som måste läggas på beställningar, uppackning av material och omhändertagande av avfall. Gertie Jönsson, kock på förskolan Hattstugan i Bara i Svedala kommun har berättat att ”Det var tidskrävande initialt, men när man har kommit in i arbetet så sparar man tid genom att bara tillaga mat som faktiskt går åt! Efter några veckor så blev det faktiskt lätt.”</a:t>
            </a:r>
          </a:p>
        </p:txBody>
      </p:sp>
      <p:sp>
        <p:nvSpPr>
          <p:cNvPr id="4" name="Platshållare för bildnummer 3"/>
          <p:cNvSpPr>
            <a:spLocks noGrp="1"/>
          </p:cNvSpPr>
          <p:nvPr>
            <p:ph type="sldNum" sz="quarter" idx="5"/>
          </p:nvPr>
        </p:nvSpPr>
        <p:spPr/>
        <p:txBody>
          <a:bodyPr/>
          <a:lstStyle/>
          <a:p>
            <a:fld id="{6B403318-F584-4A99-84B0-B4B646E9C66A}" type="slidenum">
              <a:rPr lang="sv-SE" smtClean="0"/>
              <a:t>63</a:t>
            </a:fld>
            <a:endParaRPr lang="sv-SE"/>
          </a:p>
        </p:txBody>
      </p:sp>
    </p:spTree>
    <p:extLst>
      <p:ext uri="{BB962C8B-B14F-4D97-AF65-F5344CB8AC3E}">
        <p14:creationId xmlns:p14="http://schemas.microsoft.com/office/powerpoint/2010/main" val="242931071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dirty="0">
                <a:effectLst/>
                <a:latin typeface="Calibri" panose="020F0502020204030204" pitchFamily="34" charset="0"/>
                <a:ea typeface="Calibri" panose="020F0502020204030204" pitchFamily="34" charset="0"/>
                <a:cs typeface="Times New Roman" panose="02020603050405020304" pitchFamily="18" charset="0"/>
              </a:rPr>
              <a:t>Hoppas att ni nu känner mer informerade och inspirerade till att vi ska arbeta mer med resurseffektiv materialanvändning och förebyggande av avfall. Vi har ett konkret förslag om hur vi skulle kunna gå vidare… xxx… </a:t>
            </a:r>
            <a:endParaRPr lang="sv-SE" dirty="0"/>
          </a:p>
        </p:txBody>
      </p:sp>
      <p:sp>
        <p:nvSpPr>
          <p:cNvPr id="4" name="Platshållare för bildnummer 3"/>
          <p:cNvSpPr>
            <a:spLocks noGrp="1"/>
          </p:cNvSpPr>
          <p:nvPr>
            <p:ph type="sldNum" sz="quarter" idx="5"/>
          </p:nvPr>
        </p:nvSpPr>
        <p:spPr/>
        <p:txBody>
          <a:bodyPr/>
          <a:lstStyle/>
          <a:p>
            <a:fld id="{DEF549D2-47A4-4FE9-B370-F3551A103309}" type="slidenum">
              <a:rPr lang="sv-SE" smtClean="0"/>
              <a:t>64</a:t>
            </a:fld>
            <a:endParaRPr lang="sv-SE"/>
          </a:p>
        </p:txBody>
      </p:sp>
    </p:spTree>
    <p:extLst>
      <p:ext uri="{BB962C8B-B14F-4D97-AF65-F5344CB8AC3E}">
        <p14:creationId xmlns:p14="http://schemas.microsoft.com/office/powerpoint/2010/main" val="65505083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u="none" dirty="0">
                <a:solidFill>
                  <a:srgbClr val="008080"/>
                </a:solidFill>
                <a:effectLst/>
                <a:latin typeface="Calibri" panose="020F0502020204030204" pitchFamily="34" charset="0"/>
                <a:ea typeface="Calibri" panose="020F0502020204030204" pitchFamily="34" charset="0"/>
                <a:cs typeface="Times New Roman" panose="02020603050405020304" pitchFamily="18" charset="0"/>
              </a:rPr>
              <a:t>En kort sammanfattning av vad jag har gått igenom: xxx</a:t>
            </a:r>
            <a:endParaRPr lang="sv-SE" sz="1800" u="none"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DEF549D2-47A4-4FE9-B370-F3551A103309}" type="slidenum">
              <a:rPr lang="sv-SE" smtClean="0"/>
              <a:t>65</a:t>
            </a:fld>
            <a:endParaRPr lang="sv-SE"/>
          </a:p>
        </p:txBody>
      </p:sp>
    </p:spTree>
    <p:extLst>
      <p:ext uri="{BB962C8B-B14F-4D97-AF65-F5344CB8AC3E}">
        <p14:creationId xmlns:p14="http://schemas.microsoft.com/office/powerpoint/2010/main" val="41776015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Calibri" panose="020F0502020204030204" pitchFamily="34" charset="0"/>
                <a:ea typeface="Calibri" panose="020F0502020204030204" pitchFamily="34" charset="0"/>
                <a:cs typeface="Times New Roman" panose="02020603050405020304" pitchFamily="18" charset="0"/>
              </a:rPr>
              <a:t>Flertalet av bilderna i materialet är framtagna av branschorganisationen Avfall Sverige, som bland annat på olika sätt stöttar kommunerna i att förebygga avfall.</a:t>
            </a:r>
          </a:p>
          <a:p>
            <a:endParaRPr lang="sv-SE" dirty="0"/>
          </a:p>
        </p:txBody>
      </p:sp>
      <p:sp>
        <p:nvSpPr>
          <p:cNvPr id="4" name="Platshållare för bildnummer 3"/>
          <p:cNvSpPr>
            <a:spLocks noGrp="1"/>
          </p:cNvSpPr>
          <p:nvPr>
            <p:ph type="sldNum" sz="quarter" idx="5"/>
          </p:nvPr>
        </p:nvSpPr>
        <p:spPr/>
        <p:txBody>
          <a:bodyPr/>
          <a:lstStyle/>
          <a:p>
            <a:fld id="{DEF549D2-47A4-4FE9-B370-F3551A103309}" type="slidenum">
              <a:rPr lang="sv-SE" smtClean="0"/>
              <a:t>66</a:t>
            </a:fld>
            <a:endParaRPr lang="sv-SE"/>
          </a:p>
        </p:txBody>
      </p:sp>
    </p:spTree>
    <p:extLst>
      <p:ext uri="{BB962C8B-B14F-4D97-AF65-F5344CB8AC3E}">
        <p14:creationId xmlns:p14="http://schemas.microsoft.com/office/powerpoint/2010/main" val="4243722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Calibri" panose="020F0502020204030204" pitchFamily="34" charset="0"/>
                <a:ea typeface="Calibri" panose="020F0502020204030204" pitchFamily="34" charset="0"/>
                <a:cs typeface="Times New Roman" panose="02020603050405020304" pitchFamily="18" charset="0"/>
              </a:rPr>
              <a:t>Alla ansträngningar som vi gör för att minska klimatpåverkan genom att konsumera smartare* och producera* smartare, äts till viss del upp av den ökade konsumtionen*. Det gör det mycket svårare att nå Sveriges och FN:s klimatmål. </a:t>
            </a:r>
          </a:p>
          <a:p>
            <a:endParaRPr lang="sv-SE" dirty="0"/>
          </a:p>
        </p:txBody>
      </p:sp>
      <p:sp>
        <p:nvSpPr>
          <p:cNvPr id="4" name="Platshållare för bildnummer 3"/>
          <p:cNvSpPr>
            <a:spLocks noGrp="1"/>
          </p:cNvSpPr>
          <p:nvPr>
            <p:ph type="sldNum" sz="quarter" idx="5"/>
          </p:nvPr>
        </p:nvSpPr>
        <p:spPr/>
        <p:txBody>
          <a:bodyPr/>
          <a:lstStyle/>
          <a:p>
            <a:fld id="{DEF549D2-47A4-4FE9-B370-F3551A103309}" type="slidenum">
              <a:rPr lang="sv-SE" smtClean="0"/>
              <a:t>7</a:t>
            </a:fld>
            <a:endParaRPr lang="sv-SE"/>
          </a:p>
        </p:txBody>
      </p:sp>
    </p:spTree>
    <p:extLst>
      <p:ext uri="{BB962C8B-B14F-4D97-AF65-F5344CB8AC3E}">
        <p14:creationId xmlns:p14="http://schemas.microsoft.com/office/powerpoint/2010/main" val="3162115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Calibri" panose="020F0502020204030204" pitchFamily="34" charset="0"/>
                <a:ea typeface="Calibri" panose="020F0502020204030204" pitchFamily="34" charset="0"/>
                <a:cs typeface="Times New Roman" panose="02020603050405020304" pitchFamily="18" charset="0"/>
              </a:rPr>
              <a:t>Att jobba för en mer resurssmart materialanvändning berör oss alla. Det tydliggörs inte minst genom FN:s mål 12 om Hållbar konsumtion och produktion inom Agenda 2030 och i vår svenska lagstiftning*. I miljöbalken är det Resurshushållningsprincipen som talar om att vi ska hushålla med våra resurser. * Sedan augusti 2020 har Naturvårdsverket föreskrivit att kommunen ska lämna information till hushållen om avfallsförebyggande åtgärder. * Renhållningsavgiften får användas. </a:t>
            </a:r>
          </a:p>
          <a:p>
            <a:endParaRPr lang="sv-SE" dirty="0"/>
          </a:p>
        </p:txBody>
      </p:sp>
      <p:sp>
        <p:nvSpPr>
          <p:cNvPr id="4" name="Platshållare för bildnummer 3"/>
          <p:cNvSpPr>
            <a:spLocks noGrp="1"/>
          </p:cNvSpPr>
          <p:nvPr>
            <p:ph type="sldNum" sz="quarter" idx="5"/>
          </p:nvPr>
        </p:nvSpPr>
        <p:spPr/>
        <p:txBody>
          <a:bodyPr/>
          <a:lstStyle/>
          <a:p>
            <a:fld id="{DEF549D2-47A4-4FE9-B370-F3551A103309}" type="slidenum">
              <a:rPr lang="sv-SE" smtClean="0"/>
              <a:t>8</a:t>
            </a:fld>
            <a:endParaRPr lang="sv-SE"/>
          </a:p>
        </p:txBody>
      </p:sp>
    </p:spTree>
    <p:extLst>
      <p:ext uri="{BB962C8B-B14F-4D97-AF65-F5344CB8AC3E}">
        <p14:creationId xmlns:p14="http://schemas.microsoft.com/office/powerpoint/2010/main" val="113446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dirty="0">
                <a:effectLst/>
                <a:latin typeface="Calibri" panose="020F0502020204030204" pitchFamily="34" charset="0"/>
                <a:ea typeface="Calibri" panose="020F0502020204030204" pitchFamily="34" charset="0"/>
                <a:cs typeface="Times New Roman" panose="02020603050405020304" pitchFamily="18" charset="0"/>
              </a:rPr>
              <a:t>Att jobba för en mer resurssmart materialanvändning berör oss alla. Det tydliggörs inte minst genom FN:s mål 12 om Hållbar konsumtion och produktion inom Agenda 2030 och i vår svenska lagstiftning.</a:t>
            </a:r>
            <a:endParaRPr lang="sv-SE" dirty="0"/>
          </a:p>
        </p:txBody>
      </p:sp>
      <p:sp>
        <p:nvSpPr>
          <p:cNvPr id="4" name="Platshållare för bildnummer 3"/>
          <p:cNvSpPr>
            <a:spLocks noGrp="1"/>
          </p:cNvSpPr>
          <p:nvPr>
            <p:ph type="sldNum" sz="quarter" idx="5"/>
          </p:nvPr>
        </p:nvSpPr>
        <p:spPr/>
        <p:txBody>
          <a:bodyPr/>
          <a:lstStyle/>
          <a:p>
            <a:fld id="{DEF549D2-47A4-4FE9-B370-F3551A103309}" type="slidenum">
              <a:rPr lang="sv-SE" smtClean="0"/>
              <a:t>9</a:t>
            </a:fld>
            <a:endParaRPr lang="sv-SE"/>
          </a:p>
        </p:txBody>
      </p:sp>
    </p:spTree>
    <p:extLst>
      <p:ext uri="{BB962C8B-B14F-4D97-AF65-F5344CB8AC3E}">
        <p14:creationId xmlns:p14="http://schemas.microsoft.com/office/powerpoint/2010/main" val="113446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F39452D-3011-469B-B5A3-FBAA9C691638}"/>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BD27A493-C6E3-4820-9097-46F9B5240D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6B9FDAB7-99E7-465D-B009-05D210747160}"/>
              </a:ext>
            </a:extLst>
          </p:cNvPr>
          <p:cNvSpPr>
            <a:spLocks noGrp="1"/>
          </p:cNvSpPr>
          <p:nvPr>
            <p:ph type="dt" sz="half" idx="10"/>
          </p:nvPr>
        </p:nvSpPr>
        <p:spPr/>
        <p:txBody>
          <a:bodyPr/>
          <a:lstStyle/>
          <a:p>
            <a:fld id="{554A997B-E6BE-413C-81E5-8478670D27BD}" type="datetimeFigureOut">
              <a:rPr lang="sv-SE" smtClean="0"/>
              <a:t>2022-03-22</a:t>
            </a:fld>
            <a:endParaRPr lang="sv-SE"/>
          </a:p>
        </p:txBody>
      </p:sp>
      <p:sp>
        <p:nvSpPr>
          <p:cNvPr id="5" name="Platshållare för sidfot 4">
            <a:extLst>
              <a:ext uri="{FF2B5EF4-FFF2-40B4-BE49-F238E27FC236}">
                <a16:creationId xmlns:a16="http://schemas.microsoft.com/office/drawing/2014/main" id="{F5B4E5C6-3167-4B65-A624-0A2AF40EEE87}"/>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622F5279-917C-4D31-BE44-6244E7077963}"/>
              </a:ext>
            </a:extLst>
          </p:cNvPr>
          <p:cNvSpPr>
            <a:spLocks noGrp="1"/>
          </p:cNvSpPr>
          <p:nvPr>
            <p:ph type="sldNum" sz="quarter" idx="12"/>
          </p:nvPr>
        </p:nvSpPr>
        <p:spPr/>
        <p:txBody>
          <a:bodyPr/>
          <a:lstStyle/>
          <a:p>
            <a:fld id="{2C34D543-D3E2-474F-BA32-53409D575DD3}" type="slidenum">
              <a:rPr lang="sv-SE" smtClean="0"/>
              <a:t>‹#›</a:t>
            </a:fld>
            <a:endParaRPr lang="sv-SE"/>
          </a:p>
        </p:txBody>
      </p:sp>
    </p:spTree>
    <p:extLst>
      <p:ext uri="{BB962C8B-B14F-4D97-AF65-F5344CB8AC3E}">
        <p14:creationId xmlns:p14="http://schemas.microsoft.com/office/powerpoint/2010/main" val="2446566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8D6F5C-24A8-407C-9DD9-A9B53AF982C3}"/>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0BC77B44-8B38-4B89-8A86-78DBF5F99BB0}"/>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28746AD-B599-45A6-A9A8-1F71A22536BC}"/>
              </a:ext>
            </a:extLst>
          </p:cNvPr>
          <p:cNvSpPr>
            <a:spLocks noGrp="1"/>
          </p:cNvSpPr>
          <p:nvPr>
            <p:ph type="dt" sz="half" idx="10"/>
          </p:nvPr>
        </p:nvSpPr>
        <p:spPr/>
        <p:txBody>
          <a:bodyPr/>
          <a:lstStyle/>
          <a:p>
            <a:fld id="{554A997B-E6BE-413C-81E5-8478670D27BD}" type="datetimeFigureOut">
              <a:rPr lang="sv-SE" smtClean="0"/>
              <a:t>2022-03-22</a:t>
            </a:fld>
            <a:endParaRPr lang="sv-SE"/>
          </a:p>
        </p:txBody>
      </p:sp>
      <p:sp>
        <p:nvSpPr>
          <p:cNvPr id="5" name="Platshållare för sidfot 4">
            <a:extLst>
              <a:ext uri="{FF2B5EF4-FFF2-40B4-BE49-F238E27FC236}">
                <a16:creationId xmlns:a16="http://schemas.microsoft.com/office/drawing/2014/main" id="{99461916-E52E-42FC-9846-EB119E6D304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3B269471-D744-4FA8-872F-1B1000998F02}"/>
              </a:ext>
            </a:extLst>
          </p:cNvPr>
          <p:cNvSpPr>
            <a:spLocks noGrp="1"/>
          </p:cNvSpPr>
          <p:nvPr>
            <p:ph type="sldNum" sz="quarter" idx="12"/>
          </p:nvPr>
        </p:nvSpPr>
        <p:spPr/>
        <p:txBody>
          <a:bodyPr/>
          <a:lstStyle/>
          <a:p>
            <a:fld id="{2C34D543-D3E2-474F-BA32-53409D575DD3}" type="slidenum">
              <a:rPr lang="sv-SE" smtClean="0"/>
              <a:t>‹#›</a:t>
            </a:fld>
            <a:endParaRPr lang="sv-SE"/>
          </a:p>
        </p:txBody>
      </p:sp>
    </p:spTree>
    <p:extLst>
      <p:ext uri="{BB962C8B-B14F-4D97-AF65-F5344CB8AC3E}">
        <p14:creationId xmlns:p14="http://schemas.microsoft.com/office/powerpoint/2010/main" val="1009411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E1F562E6-73D6-45A4-BEBA-4E43BA2277FB}"/>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5E112320-C531-4463-9B26-BF40DDC745A8}"/>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1FBA57-CDE6-45FD-8413-0E295FA1D052}"/>
              </a:ext>
            </a:extLst>
          </p:cNvPr>
          <p:cNvSpPr>
            <a:spLocks noGrp="1"/>
          </p:cNvSpPr>
          <p:nvPr>
            <p:ph type="dt" sz="half" idx="10"/>
          </p:nvPr>
        </p:nvSpPr>
        <p:spPr/>
        <p:txBody>
          <a:bodyPr/>
          <a:lstStyle/>
          <a:p>
            <a:fld id="{554A997B-E6BE-413C-81E5-8478670D27BD}" type="datetimeFigureOut">
              <a:rPr lang="sv-SE" smtClean="0"/>
              <a:t>2022-03-22</a:t>
            </a:fld>
            <a:endParaRPr lang="sv-SE"/>
          </a:p>
        </p:txBody>
      </p:sp>
      <p:sp>
        <p:nvSpPr>
          <p:cNvPr id="5" name="Platshållare för sidfot 4">
            <a:extLst>
              <a:ext uri="{FF2B5EF4-FFF2-40B4-BE49-F238E27FC236}">
                <a16:creationId xmlns:a16="http://schemas.microsoft.com/office/drawing/2014/main" id="{56134735-7A61-4F03-83BD-2DCA6B17502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E139DB7-7A91-484C-92EF-40FE4A2C2509}"/>
              </a:ext>
            </a:extLst>
          </p:cNvPr>
          <p:cNvSpPr>
            <a:spLocks noGrp="1"/>
          </p:cNvSpPr>
          <p:nvPr>
            <p:ph type="sldNum" sz="quarter" idx="12"/>
          </p:nvPr>
        </p:nvSpPr>
        <p:spPr/>
        <p:txBody>
          <a:bodyPr/>
          <a:lstStyle/>
          <a:p>
            <a:fld id="{2C34D543-D3E2-474F-BA32-53409D575DD3}" type="slidenum">
              <a:rPr lang="sv-SE" smtClean="0"/>
              <a:t>‹#›</a:t>
            </a:fld>
            <a:endParaRPr lang="sv-SE"/>
          </a:p>
        </p:txBody>
      </p:sp>
    </p:spTree>
    <p:extLst>
      <p:ext uri="{BB962C8B-B14F-4D97-AF65-F5344CB8AC3E}">
        <p14:creationId xmlns:p14="http://schemas.microsoft.com/office/powerpoint/2010/main" val="1670374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endParaRPr lang="sv-SE" dirty="0"/>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6725"/>
            <a:ext cx="10069200" cy="4032000"/>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Platshållare för bildnummer 4">
            <a:extLst>
              <a:ext uri="{FF2B5EF4-FFF2-40B4-BE49-F238E27FC236}">
                <a16:creationId xmlns:a16="http://schemas.microsoft.com/office/drawing/2014/main" id="{802A0B32-1274-4348-AA4A-ADA363D23873}"/>
              </a:ext>
            </a:extLst>
          </p:cNvPr>
          <p:cNvSpPr>
            <a:spLocks noGrp="1"/>
          </p:cNvSpPr>
          <p:nvPr>
            <p:ph type="sldNum" sz="quarter" idx="4"/>
          </p:nvPr>
        </p:nvSpPr>
        <p:spPr>
          <a:xfrm>
            <a:off x="11136000" y="6376989"/>
            <a:ext cx="577633" cy="149224"/>
          </a:xfrm>
          <a:prstGeom prst="rect">
            <a:avLst/>
          </a:prstGeom>
        </p:spPr>
        <p:txBody>
          <a:bodyPr vert="horz" lIns="0" tIns="0" rIns="0" bIns="0" rtlCol="0" anchor="ctr"/>
          <a:lstStyle>
            <a:lvl1pPr algn="r">
              <a:defRPr sz="1050" b="1">
                <a:solidFill>
                  <a:schemeClr val="tx1">
                    <a:lumMod val="95000"/>
                    <a:lumOff val="5000"/>
                  </a:schemeClr>
                </a:solidFill>
              </a:defRPr>
            </a:lvl1pPr>
          </a:lstStyle>
          <a:p>
            <a:fld id="{7DC35334-74D0-4DFF-B477-5D14C3FA108D}" type="slidenum">
              <a:rPr lang="sv-SE" smtClean="0"/>
              <a:pPr/>
              <a:t>‹#›</a:t>
            </a:fld>
            <a:endParaRPr lang="sv-SE" dirty="0"/>
          </a:p>
        </p:txBody>
      </p:sp>
    </p:spTree>
    <p:extLst>
      <p:ext uri="{BB962C8B-B14F-4D97-AF65-F5344CB8AC3E}">
        <p14:creationId xmlns:p14="http://schemas.microsoft.com/office/powerpoint/2010/main" val="9575131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Vit grundsida">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07235" y="512763"/>
            <a:ext cx="7016827" cy="637411"/>
          </a:xfrm>
        </p:spPr>
        <p:txBody>
          <a:bodyPr/>
          <a:lstStyle>
            <a:lvl1pPr>
              <a:defRPr>
                <a:solidFill>
                  <a:schemeClr val="tx2"/>
                </a:solidFill>
              </a:defRPr>
            </a:lvl1pPr>
          </a:lstStyle>
          <a:p>
            <a:r>
              <a:rPr lang="sv-SE" dirty="0"/>
              <a:t>Rubrik</a:t>
            </a:r>
          </a:p>
        </p:txBody>
      </p:sp>
      <p:sp>
        <p:nvSpPr>
          <p:cNvPr id="13" name="Platshållare för text 12"/>
          <p:cNvSpPr>
            <a:spLocks noGrp="1"/>
          </p:cNvSpPr>
          <p:nvPr>
            <p:ph type="body" sz="quarter" idx="11"/>
          </p:nvPr>
        </p:nvSpPr>
        <p:spPr>
          <a:xfrm>
            <a:off x="515937" y="1397531"/>
            <a:ext cx="7008123" cy="4258203"/>
          </a:xfrm>
        </p:spPr>
        <p:txBody>
          <a:bodyPr>
            <a:normAutofit/>
          </a:bodyPr>
          <a:lstStyle>
            <a:lvl1pPr>
              <a:defRPr sz="2000">
                <a:solidFill>
                  <a:schemeClr val="tx2"/>
                </a:solidFill>
              </a:defRPr>
            </a:lvl1pPr>
            <a:lvl2pPr>
              <a:defRPr sz="2000">
                <a:solidFill>
                  <a:schemeClr val="tx2"/>
                </a:solidFill>
              </a:defRPr>
            </a:lvl2pPr>
            <a:lvl3pPr>
              <a:defRPr sz="2000">
                <a:solidFill>
                  <a:schemeClr val="tx2"/>
                </a:solidFill>
              </a:defRPr>
            </a:lvl3pPr>
            <a:lvl4pPr>
              <a:defRPr sz="2000">
                <a:solidFill>
                  <a:schemeClr val="tx2"/>
                </a:solidFill>
              </a:defRPr>
            </a:lvl4pPr>
            <a:lvl5pPr>
              <a:defRPr sz="2000">
                <a:solidFill>
                  <a:schemeClr val="tx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5" name="Platshållare för bild 14"/>
          <p:cNvSpPr>
            <a:spLocks noGrp="1"/>
          </p:cNvSpPr>
          <p:nvPr>
            <p:ph type="pic" sz="quarter" idx="12"/>
          </p:nvPr>
        </p:nvSpPr>
        <p:spPr>
          <a:xfrm>
            <a:off x="7941733" y="1397531"/>
            <a:ext cx="3734331" cy="4258203"/>
          </a:xfrm>
        </p:spPr>
        <p:txBody>
          <a:bodyPr>
            <a:normAutofit/>
          </a:bodyPr>
          <a:lstStyle>
            <a:lvl1pPr>
              <a:defRPr sz="2000"/>
            </a:lvl1pPr>
          </a:lstStyle>
          <a:p>
            <a:r>
              <a:rPr lang="sv-SE"/>
              <a:t>Dra bilden till platshållaren eller klicka på ikonen för att lägga till den</a:t>
            </a:r>
          </a:p>
        </p:txBody>
      </p:sp>
    </p:spTree>
    <p:extLst>
      <p:ext uri="{BB962C8B-B14F-4D97-AF65-F5344CB8AC3E}">
        <p14:creationId xmlns:p14="http://schemas.microsoft.com/office/powerpoint/2010/main" val="2383817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A2045A2-B61B-490A-A069-4A517E6A64D9}"/>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EE30D538-0A63-464A-9168-DC5CD57C98FE}"/>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DB6CC7BF-D3B5-4689-A4DE-0F65BD3A9D4D}"/>
              </a:ext>
            </a:extLst>
          </p:cNvPr>
          <p:cNvSpPr>
            <a:spLocks noGrp="1"/>
          </p:cNvSpPr>
          <p:nvPr>
            <p:ph type="dt" sz="half" idx="10"/>
          </p:nvPr>
        </p:nvSpPr>
        <p:spPr/>
        <p:txBody>
          <a:bodyPr/>
          <a:lstStyle/>
          <a:p>
            <a:fld id="{554A997B-E6BE-413C-81E5-8478670D27BD}" type="datetimeFigureOut">
              <a:rPr lang="sv-SE" smtClean="0"/>
              <a:t>2022-03-22</a:t>
            </a:fld>
            <a:endParaRPr lang="sv-SE"/>
          </a:p>
        </p:txBody>
      </p:sp>
      <p:sp>
        <p:nvSpPr>
          <p:cNvPr id="5" name="Platshållare för sidfot 4">
            <a:extLst>
              <a:ext uri="{FF2B5EF4-FFF2-40B4-BE49-F238E27FC236}">
                <a16:creationId xmlns:a16="http://schemas.microsoft.com/office/drawing/2014/main" id="{0FF3B0D0-7246-4B35-ABA8-352977FA950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1764B5AE-3270-4109-B624-D5528D993E1D}"/>
              </a:ext>
            </a:extLst>
          </p:cNvPr>
          <p:cNvSpPr>
            <a:spLocks noGrp="1"/>
          </p:cNvSpPr>
          <p:nvPr>
            <p:ph type="sldNum" sz="quarter" idx="12"/>
          </p:nvPr>
        </p:nvSpPr>
        <p:spPr/>
        <p:txBody>
          <a:bodyPr/>
          <a:lstStyle/>
          <a:p>
            <a:fld id="{2C34D543-D3E2-474F-BA32-53409D575DD3}" type="slidenum">
              <a:rPr lang="sv-SE" smtClean="0"/>
              <a:t>‹#›</a:t>
            </a:fld>
            <a:endParaRPr lang="sv-SE"/>
          </a:p>
        </p:txBody>
      </p:sp>
    </p:spTree>
    <p:extLst>
      <p:ext uri="{BB962C8B-B14F-4D97-AF65-F5344CB8AC3E}">
        <p14:creationId xmlns:p14="http://schemas.microsoft.com/office/powerpoint/2010/main" val="1995068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E20B4A-1EC8-4128-9567-8040B53D26B9}"/>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FEAC046A-9519-4EA1-BA5B-F272C9A33F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2DB25531-11E4-4D79-9AAD-06068331D1B2}"/>
              </a:ext>
            </a:extLst>
          </p:cNvPr>
          <p:cNvSpPr>
            <a:spLocks noGrp="1"/>
          </p:cNvSpPr>
          <p:nvPr>
            <p:ph type="dt" sz="half" idx="10"/>
          </p:nvPr>
        </p:nvSpPr>
        <p:spPr/>
        <p:txBody>
          <a:bodyPr/>
          <a:lstStyle/>
          <a:p>
            <a:fld id="{554A997B-E6BE-413C-81E5-8478670D27BD}" type="datetimeFigureOut">
              <a:rPr lang="sv-SE" smtClean="0"/>
              <a:t>2022-03-22</a:t>
            </a:fld>
            <a:endParaRPr lang="sv-SE"/>
          </a:p>
        </p:txBody>
      </p:sp>
      <p:sp>
        <p:nvSpPr>
          <p:cNvPr id="5" name="Platshållare för sidfot 4">
            <a:extLst>
              <a:ext uri="{FF2B5EF4-FFF2-40B4-BE49-F238E27FC236}">
                <a16:creationId xmlns:a16="http://schemas.microsoft.com/office/drawing/2014/main" id="{29E1EBDD-8E23-4A07-8D23-98A8CCE1B1A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7149719A-F3FB-42C3-AE7C-032D177704FB}"/>
              </a:ext>
            </a:extLst>
          </p:cNvPr>
          <p:cNvSpPr>
            <a:spLocks noGrp="1"/>
          </p:cNvSpPr>
          <p:nvPr>
            <p:ph type="sldNum" sz="quarter" idx="12"/>
          </p:nvPr>
        </p:nvSpPr>
        <p:spPr/>
        <p:txBody>
          <a:bodyPr/>
          <a:lstStyle/>
          <a:p>
            <a:fld id="{2C34D543-D3E2-474F-BA32-53409D575DD3}" type="slidenum">
              <a:rPr lang="sv-SE" smtClean="0"/>
              <a:t>‹#›</a:t>
            </a:fld>
            <a:endParaRPr lang="sv-SE"/>
          </a:p>
        </p:txBody>
      </p:sp>
    </p:spTree>
    <p:extLst>
      <p:ext uri="{BB962C8B-B14F-4D97-AF65-F5344CB8AC3E}">
        <p14:creationId xmlns:p14="http://schemas.microsoft.com/office/powerpoint/2010/main" val="2685187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658F5D7-BA43-4146-B59F-7AA9D0265040}"/>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F3FA1B1C-5BCB-49BA-A374-584EF7918C4F}"/>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AA3CFE4F-EDE7-4376-903D-C4FE31B018DD}"/>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9A8E04F-B4EB-4055-A46D-BD0654A5A33A}"/>
              </a:ext>
            </a:extLst>
          </p:cNvPr>
          <p:cNvSpPr>
            <a:spLocks noGrp="1"/>
          </p:cNvSpPr>
          <p:nvPr>
            <p:ph type="dt" sz="half" idx="10"/>
          </p:nvPr>
        </p:nvSpPr>
        <p:spPr/>
        <p:txBody>
          <a:bodyPr/>
          <a:lstStyle/>
          <a:p>
            <a:fld id="{554A997B-E6BE-413C-81E5-8478670D27BD}" type="datetimeFigureOut">
              <a:rPr lang="sv-SE" smtClean="0"/>
              <a:t>2022-03-22</a:t>
            </a:fld>
            <a:endParaRPr lang="sv-SE"/>
          </a:p>
        </p:txBody>
      </p:sp>
      <p:sp>
        <p:nvSpPr>
          <p:cNvPr id="6" name="Platshållare för sidfot 5">
            <a:extLst>
              <a:ext uri="{FF2B5EF4-FFF2-40B4-BE49-F238E27FC236}">
                <a16:creationId xmlns:a16="http://schemas.microsoft.com/office/drawing/2014/main" id="{CCA54551-7DAD-4462-A913-8FB6907F893E}"/>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57328436-F64D-45B5-9C12-715C2FABE2B7}"/>
              </a:ext>
            </a:extLst>
          </p:cNvPr>
          <p:cNvSpPr>
            <a:spLocks noGrp="1"/>
          </p:cNvSpPr>
          <p:nvPr>
            <p:ph type="sldNum" sz="quarter" idx="12"/>
          </p:nvPr>
        </p:nvSpPr>
        <p:spPr/>
        <p:txBody>
          <a:bodyPr/>
          <a:lstStyle/>
          <a:p>
            <a:fld id="{2C34D543-D3E2-474F-BA32-53409D575DD3}" type="slidenum">
              <a:rPr lang="sv-SE" smtClean="0"/>
              <a:t>‹#›</a:t>
            </a:fld>
            <a:endParaRPr lang="sv-SE"/>
          </a:p>
        </p:txBody>
      </p:sp>
    </p:spTree>
    <p:extLst>
      <p:ext uri="{BB962C8B-B14F-4D97-AF65-F5344CB8AC3E}">
        <p14:creationId xmlns:p14="http://schemas.microsoft.com/office/powerpoint/2010/main" val="1617437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434246D-F73C-4DCD-8C78-6AAD08E272F3}"/>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C91EB17E-4A19-49AB-9056-B111E2A345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32CA3D04-F865-442E-952C-36230DB250ED}"/>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8532F9DE-2064-48C5-89B0-45AADD723D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2E05EF49-2C15-4B08-9CA2-714D8A6EDD71}"/>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6B692F7B-CFA1-45BD-9FBB-CC8AD54E3E62}"/>
              </a:ext>
            </a:extLst>
          </p:cNvPr>
          <p:cNvSpPr>
            <a:spLocks noGrp="1"/>
          </p:cNvSpPr>
          <p:nvPr>
            <p:ph type="dt" sz="half" idx="10"/>
          </p:nvPr>
        </p:nvSpPr>
        <p:spPr/>
        <p:txBody>
          <a:bodyPr/>
          <a:lstStyle/>
          <a:p>
            <a:fld id="{554A997B-E6BE-413C-81E5-8478670D27BD}" type="datetimeFigureOut">
              <a:rPr lang="sv-SE" smtClean="0"/>
              <a:t>2022-03-22</a:t>
            </a:fld>
            <a:endParaRPr lang="sv-SE"/>
          </a:p>
        </p:txBody>
      </p:sp>
      <p:sp>
        <p:nvSpPr>
          <p:cNvPr id="8" name="Platshållare för sidfot 7">
            <a:extLst>
              <a:ext uri="{FF2B5EF4-FFF2-40B4-BE49-F238E27FC236}">
                <a16:creationId xmlns:a16="http://schemas.microsoft.com/office/drawing/2014/main" id="{7C5C09A7-B51D-464C-8A0C-054F118DB2A2}"/>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A3996AC6-0647-40BC-8D2F-2095BB83D32F}"/>
              </a:ext>
            </a:extLst>
          </p:cNvPr>
          <p:cNvSpPr>
            <a:spLocks noGrp="1"/>
          </p:cNvSpPr>
          <p:nvPr>
            <p:ph type="sldNum" sz="quarter" idx="12"/>
          </p:nvPr>
        </p:nvSpPr>
        <p:spPr/>
        <p:txBody>
          <a:bodyPr/>
          <a:lstStyle/>
          <a:p>
            <a:fld id="{2C34D543-D3E2-474F-BA32-53409D575DD3}" type="slidenum">
              <a:rPr lang="sv-SE" smtClean="0"/>
              <a:t>‹#›</a:t>
            </a:fld>
            <a:endParaRPr lang="sv-SE"/>
          </a:p>
        </p:txBody>
      </p:sp>
    </p:spTree>
    <p:extLst>
      <p:ext uri="{BB962C8B-B14F-4D97-AF65-F5344CB8AC3E}">
        <p14:creationId xmlns:p14="http://schemas.microsoft.com/office/powerpoint/2010/main" val="196783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D331712-3086-4AF9-BBFA-0D5DAB814F62}"/>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07DF7F8A-5133-4315-A056-3AE9D02923CE}"/>
              </a:ext>
            </a:extLst>
          </p:cNvPr>
          <p:cNvSpPr>
            <a:spLocks noGrp="1"/>
          </p:cNvSpPr>
          <p:nvPr>
            <p:ph type="dt" sz="half" idx="10"/>
          </p:nvPr>
        </p:nvSpPr>
        <p:spPr/>
        <p:txBody>
          <a:bodyPr/>
          <a:lstStyle/>
          <a:p>
            <a:fld id="{554A997B-E6BE-413C-81E5-8478670D27BD}" type="datetimeFigureOut">
              <a:rPr lang="sv-SE" smtClean="0"/>
              <a:t>2022-03-22</a:t>
            </a:fld>
            <a:endParaRPr lang="sv-SE"/>
          </a:p>
        </p:txBody>
      </p:sp>
      <p:sp>
        <p:nvSpPr>
          <p:cNvPr id="4" name="Platshållare för sidfot 3">
            <a:extLst>
              <a:ext uri="{FF2B5EF4-FFF2-40B4-BE49-F238E27FC236}">
                <a16:creationId xmlns:a16="http://schemas.microsoft.com/office/drawing/2014/main" id="{A8E0BAD5-8BBF-4FD2-AB7A-719B6F5B6FBF}"/>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E1F41274-DC40-4376-82CE-A057138E95E0}"/>
              </a:ext>
            </a:extLst>
          </p:cNvPr>
          <p:cNvSpPr>
            <a:spLocks noGrp="1"/>
          </p:cNvSpPr>
          <p:nvPr>
            <p:ph type="sldNum" sz="quarter" idx="12"/>
          </p:nvPr>
        </p:nvSpPr>
        <p:spPr/>
        <p:txBody>
          <a:bodyPr/>
          <a:lstStyle/>
          <a:p>
            <a:fld id="{2C34D543-D3E2-474F-BA32-53409D575DD3}" type="slidenum">
              <a:rPr lang="sv-SE" smtClean="0"/>
              <a:t>‹#›</a:t>
            </a:fld>
            <a:endParaRPr lang="sv-SE"/>
          </a:p>
        </p:txBody>
      </p:sp>
    </p:spTree>
    <p:extLst>
      <p:ext uri="{BB962C8B-B14F-4D97-AF65-F5344CB8AC3E}">
        <p14:creationId xmlns:p14="http://schemas.microsoft.com/office/powerpoint/2010/main" val="3571134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1BE7931D-3B53-415F-95E9-589D894946D3}"/>
              </a:ext>
            </a:extLst>
          </p:cNvPr>
          <p:cNvSpPr>
            <a:spLocks noGrp="1"/>
          </p:cNvSpPr>
          <p:nvPr>
            <p:ph type="dt" sz="half" idx="10"/>
          </p:nvPr>
        </p:nvSpPr>
        <p:spPr/>
        <p:txBody>
          <a:bodyPr/>
          <a:lstStyle/>
          <a:p>
            <a:fld id="{554A997B-E6BE-413C-81E5-8478670D27BD}" type="datetimeFigureOut">
              <a:rPr lang="sv-SE" smtClean="0"/>
              <a:t>2022-03-22</a:t>
            </a:fld>
            <a:endParaRPr lang="sv-SE"/>
          </a:p>
        </p:txBody>
      </p:sp>
      <p:sp>
        <p:nvSpPr>
          <p:cNvPr id="3" name="Platshållare för sidfot 2">
            <a:extLst>
              <a:ext uri="{FF2B5EF4-FFF2-40B4-BE49-F238E27FC236}">
                <a16:creationId xmlns:a16="http://schemas.microsoft.com/office/drawing/2014/main" id="{16EC24E2-CAA2-4A9B-A03B-8C1153DBDE77}"/>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72D9462F-E169-4622-BBA5-29E481B878D2}"/>
              </a:ext>
            </a:extLst>
          </p:cNvPr>
          <p:cNvSpPr>
            <a:spLocks noGrp="1"/>
          </p:cNvSpPr>
          <p:nvPr>
            <p:ph type="sldNum" sz="quarter" idx="12"/>
          </p:nvPr>
        </p:nvSpPr>
        <p:spPr/>
        <p:txBody>
          <a:bodyPr/>
          <a:lstStyle/>
          <a:p>
            <a:fld id="{2C34D543-D3E2-474F-BA32-53409D575DD3}" type="slidenum">
              <a:rPr lang="sv-SE" smtClean="0"/>
              <a:t>‹#›</a:t>
            </a:fld>
            <a:endParaRPr lang="sv-SE"/>
          </a:p>
        </p:txBody>
      </p:sp>
    </p:spTree>
    <p:extLst>
      <p:ext uri="{BB962C8B-B14F-4D97-AF65-F5344CB8AC3E}">
        <p14:creationId xmlns:p14="http://schemas.microsoft.com/office/powerpoint/2010/main" val="113739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5EE842-6D77-4296-AF36-760BD7B423E6}"/>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DE90C201-605F-45C1-861E-EEC8F70027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84F380D9-EE91-4444-AF2A-E485832079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D3962AB1-CAC3-40E9-9573-4377F76785C6}"/>
              </a:ext>
            </a:extLst>
          </p:cNvPr>
          <p:cNvSpPr>
            <a:spLocks noGrp="1"/>
          </p:cNvSpPr>
          <p:nvPr>
            <p:ph type="dt" sz="half" idx="10"/>
          </p:nvPr>
        </p:nvSpPr>
        <p:spPr/>
        <p:txBody>
          <a:bodyPr/>
          <a:lstStyle/>
          <a:p>
            <a:fld id="{554A997B-E6BE-413C-81E5-8478670D27BD}" type="datetimeFigureOut">
              <a:rPr lang="sv-SE" smtClean="0"/>
              <a:t>2022-03-22</a:t>
            </a:fld>
            <a:endParaRPr lang="sv-SE"/>
          </a:p>
        </p:txBody>
      </p:sp>
      <p:sp>
        <p:nvSpPr>
          <p:cNvPr id="6" name="Platshållare för sidfot 5">
            <a:extLst>
              <a:ext uri="{FF2B5EF4-FFF2-40B4-BE49-F238E27FC236}">
                <a16:creationId xmlns:a16="http://schemas.microsoft.com/office/drawing/2014/main" id="{DBAB2CF1-D31B-4565-8BDF-3FF9CB60B65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2AA9772B-BDF6-4E77-B5D9-E6454D0C5833}"/>
              </a:ext>
            </a:extLst>
          </p:cNvPr>
          <p:cNvSpPr>
            <a:spLocks noGrp="1"/>
          </p:cNvSpPr>
          <p:nvPr>
            <p:ph type="sldNum" sz="quarter" idx="12"/>
          </p:nvPr>
        </p:nvSpPr>
        <p:spPr/>
        <p:txBody>
          <a:bodyPr/>
          <a:lstStyle/>
          <a:p>
            <a:fld id="{2C34D543-D3E2-474F-BA32-53409D575DD3}" type="slidenum">
              <a:rPr lang="sv-SE" smtClean="0"/>
              <a:t>‹#›</a:t>
            </a:fld>
            <a:endParaRPr lang="sv-SE"/>
          </a:p>
        </p:txBody>
      </p:sp>
    </p:spTree>
    <p:extLst>
      <p:ext uri="{BB962C8B-B14F-4D97-AF65-F5344CB8AC3E}">
        <p14:creationId xmlns:p14="http://schemas.microsoft.com/office/powerpoint/2010/main" val="1439752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4335E91-4F0D-4016-B849-7376FBA3473A}"/>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108F030A-3500-49DC-9897-E1933F00F2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278FD4DD-BDDB-457A-B47D-1DFD10F9C8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616EDE21-6E56-4F18-9CC5-6883CB35DC61}"/>
              </a:ext>
            </a:extLst>
          </p:cNvPr>
          <p:cNvSpPr>
            <a:spLocks noGrp="1"/>
          </p:cNvSpPr>
          <p:nvPr>
            <p:ph type="dt" sz="half" idx="10"/>
          </p:nvPr>
        </p:nvSpPr>
        <p:spPr/>
        <p:txBody>
          <a:bodyPr/>
          <a:lstStyle/>
          <a:p>
            <a:fld id="{554A997B-E6BE-413C-81E5-8478670D27BD}" type="datetimeFigureOut">
              <a:rPr lang="sv-SE" smtClean="0"/>
              <a:t>2022-03-22</a:t>
            </a:fld>
            <a:endParaRPr lang="sv-SE"/>
          </a:p>
        </p:txBody>
      </p:sp>
      <p:sp>
        <p:nvSpPr>
          <p:cNvPr id="6" name="Platshållare för sidfot 5">
            <a:extLst>
              <a:ext uri="{FF2B5EF4-FFF2-40B4-BE49-F238E27FC236}">
                <a16:creationId xmlns:a16="http://schemas.microsoft.com/office/drawing/2014/main" id="{CA378D85-F1BC-4508-8A2B-ACAE90BF8B11}"/>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5F8E4419-2C7A-4820-AC06-4E8DBA3DD65E}"/>
              </a:ext>
            </a:extLst>
          </p:cNvPr>
          <p:cNvSpPr>
            <a:spLocks noGrp="1"/>
          </p:cNvSpPr>
          <p:nvPr>
            <p:ph type="sldNum" sz="quarter" idx="12"/>
          </p:nvPr>
        </p:nvSpPr>
        <p:spPr/>
        <p:txBody>
          <a:bodyPr/>
          <a:lstStyle/>
          <a:p>
            <a:fld id="{2C34D543-D3E2-474F-BA32-53409D575DD3}" type="slidenum">
              <a:rPr lang="sv-SE" smtClean="0"/>
              <a:t>‹#›</a:t>
            </a:fld>
            <a:endParaRPr lang="sv-SE"/>
          </a:p>
        </p:txBody>
      </p:sp>
    </p:spTree>
    <p:extLst>
      <p:ext uri="{BB962C8B-B14F-4D97-AF65-F5344CB8AC3E}">
        <p14:creationId xmlns:p14="http://schemas.microsoft.com/office/powerpoint/2010/main" val="1957472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95863758-BAC4-4CE5-8D14-18F7E1072D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21279F3C-DFF9-4662-923A-81ECCAF0FB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DDBB589D-0435-47E0-BEE8-16AE8256A7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4A997B-E6BE-413C-81E5-8478670D27BD}" type="datetimeFigureOut">
              <a:rPr lang="sv-SE" smtClean="0"/>
              <a:t>2022-03-22</a:t>
            </a:fld>
            <a:endParaRPr lang="sv-SE"/>
          </a:p>
        </p:txBody>
      </p:sp>
      <p:sp>
        <p:nvSpPr>
          <p:cNvPr id="5" name="Platshållare för sidfot 4">
            <a:extLst>
              <a:ext uri="{FF2B5EF4-FFF2-40B4-BE49-F238E27FC236}">
                <a16:creationId xmlns:a16="http://schemas.microsoft.com/office/drawing/2014/main" id="{81FC951B-0D85-4A88-A1C0-CE15BE9F4B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9C9C236C-9BC1-45D7-B4AC-C6CBA0F8DA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34D543-D3E2-474F-BA32-53409D575DD3}" type="slidenum">
              <a:rPr lang="sv-SE" smtClean="0"/>
              <a:t>‹#›</a:t>
            </a:fld>
            <a:endParaRPr lang="sv-SE"/>
          </a:p>
        </p:txBody>
      </p:sp>
    </p:spTree>
    <p:extLst>
      <p:ext uri="{BB962C8B-B14F-4D97-AF65-F5344CB8AC3E}">
        <p14:creationId xmlns:p14="http://schemas.microsoft.com/office/powerpoint/2010/main" val="11258238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6" r:id="rId12"/>
    <p:sldLayoutId id="214748367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18" Type="http://schemas.openxmlformats.org/officeDocument/2006/relationships/image" Target="../media/image65.svg"/><Relationship Id="rId3" Type="http://schemas.openxmlformats.org/officeDocument/2006/relationships/image" Target="../media/image50.png"/><Relationship Id="rId21" Type="http://schemas.openxmlformats.org/officeDocument/2006/relationships/image" Target="../media/image68.png"/><Relationship Id="rId7" Type="http://schemas.openxmlformats.org/officeDocument/2006/relationships/image" Target="../media/image54.png"/><Relationship Id="rId12" Type="http://schemas.openxmlformats.org/officeDocument/2006/relationships/image" Target="../media/image59.svg"/><Relationship Id="rId17" Type="http://schemas.openxmlformats.org/officeDocument/2006/relationships/image" Target="../media/image64.png"/><Relationship Id="rId2" Type="http://schemas.openxmlformats.org/officeDocument/2006/relationships/notesSlide" Target="../notesSlides/notesSlide12.xml"/><Relationship Id="rId16" Type="http://schemas.openxmlformats.org/officeDocument/2006/relationships/image" Target="../media/image63.svg"/><Relationship Id="rId20" Type="http://schemas.openxmlformats.org/officeDocument/2006/relationships/image" Target="../media/image67.svg"/><Relationship Id="rId1" Type="http://schemas.openxmlformats.org/officeDocument/2006/relationships/slideLayout" Target="../slideLayouts/slideLayout7.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svg"/><Relationship Id="rId19" Type="http://schemas.openxmlformats.org/officeDocument/2006/relationships/image" Target="../media/image66.png"/><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image" Target="../media/image61.svg"/><Relationship Id="rId22" Type="http://schemas.openxmlformats.org/officeDocument/2006/relationships/image" Target="../media/image69.svg"/></Relationships>
</file>

<file path=ppt/slides/_rels/slide1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6.svg"/><Relationship Id="rId5" Type="http://schemas.openxmlformats.org/officeDocument/2006/relationships/image" Target="../media/image75.png"/><Relationship Id="rId10" Type="http://schemas.openxmlformats.org/officeDocument/2006/relationships/image" Target="../media/image80.svg"/><Relationship Id="rId4" Type="http://schemas.openxmlformats.org/officeDocument/2006/relationships/image" Target="../media/image74.svg"/><Relationship Id="rId9" Type="http://schemas.openxmlformats.org/officeDocument/2006/relationships/image" Target="../media/image79.png"/></Relationships>
</file>

<file path=ppt/slides/_rels/slide1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image" Target="../media/image17.svg"/><Relationship Id="rId26" Type="http://schemas.openxmlformats.org/officeDocument/2006/relationships/image" Target="../media/image25.svg"/><Relationship Id="rId39" Type="http://schemas.openxmlformats.org/officeDocument/2006/relationships/image" Target="../media/image38.png"/><Relationship Id="rId21" Type="http://schemas.openxmlformats.org/officeDocument/2006/relationships/image" Target="../media/image20.png"/><Relationship Id="rId34" Type="http://schemas.openxmlformats.org/officeDocument/2006/relationships/image" Target="../media/image33.sv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33" Type="http://schemas.openxmlformats.org/officeDocument/2006/relationships/image" Target="../media/image32.png"/><Relationship Id="rId38" Type="http://schemas.openxmlformats.org/officeDocument/2006/relationships/image" Target="../media/image37.svg"/><Relationship Id="rId2" Type="http://schemas.openxmlformats.org/officeDocument/2006/relationships/notesSlide" Target="../notesSlides/notesSlide2.xml"/><Relationship Id="rId16" Type="http://schemas.openxmlformats.org/officeDocument/2006/relationships/image" Target="../media/image15.svg"/><Relationship Id="rId20" Type="http://schemas.openxmlformats.org/officeDocument/2006/relationships/image" Target="../media/image19.svg"/><Relationship Id="rId29"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32" Type="http://schemas.openxmlformats.org/officeDocument/2006/relationships/image" Target="../media/image31.svg"/><Relationship Id="rId37" Type="http://schemas.openxmlformats.org/officeDocument/2006/relationships/image" Target="../media/image36.png"/><Relationship Id="rId40" Type="http://schemas.openxmlformats.org/officeDocument/2006/relationships/image" Target="../media/image39.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svg"/><Relationship Id="rId36" Type="http://schemas.openxmlformats.org/officeDocument/2006/relationships/image" Target="../media/image35.svg"/><Relationship Id="rId10" Type="http://schemas.openxmlformats.org/officeDocument/2006/relationships/image" Target="../media/image9.jpeg"/><Relationship Id="rId19" Type="http://schemas.openxmlformats.org/officeDocument/2006/relationships/image" Target="../media/image18.png"/><Relationship Id="rId31" Type="http://schemas.openxmlformats.org/officeDocument/2006/relationships/image" Target="../media/image30.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26.png"/><Relationship Id="rId30" Type="http://schemas.openxmlformats.org/officeDocument/2006/relationships/image" Target="../media/image29.svg"/><Relationship Id="rId35" Type="http://schemas.openxmlformats.org/officeDocument/2006/relationships/image" Target="../media/image34.png"/><Relationship Id="rId8" Type="http://schemas.openxmlformats.org/officeDocument/2006/relationships/image" Target="../media/image7.svg"/><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86.pn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26.png"/><Relationship Id="rId18" Type="http://schemas.openxmlformats.org/officeDocument/2006/relationships/image" Target="../media/image33.svg"/><Relationship Id="rId3" Type="http://schemas.openxmlformats.org/officeDocument/2006/relationships/image" Target="../media/image40.png"/><Relationship Id="rId21"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9.svg"/><Relationship Id="rId17" Type="http://schemas.openxmlformats.org/officeDocument/2006/relationships/image" Target="../media/image32.png"/><Relationship Id="rId25" Type="http://schemas.openxmlformats.org/officeDocument/2006/relationships/image" Target="../media/image23.svg"/><Relationship Id="rId2" Type="http://schemas.openxmlformats.org/officeDocument/2006/relationships/notesSlide" Target="../notesSlides/notesSlide3.xml"/><Relationship Id="rId16" Type="http://schemas.openxmlformats.org/officeDocument/2006/relationships/image" Target="../media/image31.svg"/><Relationship Id="rId20"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8.png"/><Relationship Id="rId24" Type="http://schemas.openxmlformats.org/officeDocument/2006/relationships/image" Target="../media/image22.png"/><Relationship Id="rId5" Type="http://schemas.openxmlformats.org/officeDocument/2006/relationships/image" Target="../media/image4.png"/><Relationship Id="rId15" Type="http://schemas.openxmlformats.org/officeDocument/2006/relationships/image" Target="../media/image30.png"/><Relationship Id="rId23" Type="http://schemas.openxmlformats.org/officeDocument/2006/relationships/image" Target="../media/image42.png"/><Relationship Id="rId10" Type="http://schemas.openxmlformats.org/officeDocument/2006/relationships/image" Target="../media/image17.svg"/><Relationship Id="rId19" Type="http://schemas.openxmlformats.org/officeDocument/2006/relationships/image" Target="../media/image34.png"/><Relationship Id="rId4" Type="http://schemas.openxmlformats.org/officeDocument/2006/relationships/image" Target="../media/image41.jpeg"/><Relationship Id="rId9" Type="http://schemas.openxmlformats.org/officeDocument/2006/relationships/image" Target="../media/image16.png"/><Relationship Id="rId14" Type="http://schemas.openxmlformats.org/officeDocument/2006/relationships/image" Target="../media/image27.svg"/><Relationship Id="rId22" Type="http://schemas.openxmlformats.org/officeDocument/2006/relationships/image" Target="../media/image7.svg"/></Relationships>
</file>

<file path=ppt/slides/_rels/slide3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31.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3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26.png"/><Relationship Id="rId18" Type="http://schemas.openxmlformats.org/officeDocument/2006/relationships/image" Target="../media/image33.svg"/><Relationship Id="rId3" Type="http://schemas.openxmlformats.org/officeDocument/2006/relationships/image" Target="../media/image40.png"/><Relationship Id="rId21"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9.svg"/><Relationship Id="rId17" Type="http://schemas.openxmlformats.org/officeDocument/2006/relationships/image" Target="../media/image32.png"/><Relationship Id="rId25" Type="http://schemas.openxmlformats.org/officeDocument/2006/relationships/image" Target="../media/image23.svg"/><Relationship Id="rId2" Type="http://schemas.openxmlformats.org/officeDocument/2006/relationships/notesSlide" Target="../notesSlides/notesSlide4.xml"/><Relationship Id="rId16" Type="http://schemas.openxmlformats.org/officeDocument/2006/relationships/image" Target="../media/image31.svg"/><Relationship Id="rId20"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8.png"/><Relationship Id="rId24" Type="http://schemas.openxmlformats.org/officeDocument/2006/relationships/image" Target="../media/image22.png"/><Relationship Id="rId5" Type="http://schemas.openxmlformats.org/officeDocument/2006/relationships/image" Target="../media/image4.png"/><Relationship Id="rId15" Type="http://schemas.openxmlformats.org/officeDocument/2006/relationships/image" Target="../media/image30.png"/><Relationship Id="rId23" Type="http://schemas.openxmlformats.org/officeDocument/2006/relationships/image" Target="../media/image42.png"/><Relationship Id="rId10" Type="http://schemas.openxmlformats.org/officeDocument/2006/relationships/image" Target="../media/image17.svg"/><Relationship Id="rId19" Type="http://schemas.openxmlformats.org/officeDocument/2006/relationships/image" Target="../media/image34.png"/><Relationship Id="rId4" Type="http://schemas.openxmlformats.org/officeDocument/2006/relationships/image" Target="../media/image41.jpeg"/><Relationship Id="rId9" Type="http://schemas.openxmlformats.org/officeDocument/2006/relationships/image" Target="../media/image16.png"/><Relationship Id="rId14" Type="http://schemas.openxmlformats.org/officeDocument/2006/relationships/image" Target="../media/image27.svg"/><Relationship Id="rId22" Type="http://schemas.openxmlformats.org/officeDocument/2006/relationships/image" Target="../media/image7.svg"/></Relationships>
</file>

<file path=ppt/slides/_rels/slide4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9.svg"/><Relationship Id="rId18" Type="http://schemas.openxmlformats.org/officeDocument/2006/relationships/image" Target="../media/image32.png"/><Relationship Id="rId26" Type="http://schemas.openxmlformats.org/officeDocument/2006/relationships/image" Target="../media/image23.svg"/><Relationship Id="rId3" Type="http://schemas.openxmlformats.org/officeDocument/2006/relationships/image" Target="../media/image41.jpeg"/><Relationship Id="rId21" Type="http://schemas.openxmlformats.org/officeDocument/2006/relationships/image" Target="../media/image35.svg"/><Relationship Id="rId7" Type="http://schemas.openxmlformats.org/officeDocument/2006/relationships/image" Target="../media/image5.svg"/><Relationship Id="rId12" Type="http://schemas.openxmlformats.org/officeDocument/2006/relationships/image" Target="../media/image18.png"/><Relationship Id="rId17" Type="http://schemas.openxmlformats.org/officeDocument/2006/relationships/image" Target="../media/image31.svg"/><Relationship Id="rId25" Type="http://schemas.openxmlformats.org/officeDocument/2006/relationships/image" Target="../media/image22.png"/><Relationship Id="rId2" Type="http://schemas.openxmlformats.org/officeDocument/2006/relationships/notesSlide" Target="../notesSlides/notesSlide5.xml"/><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7.svg"/><Relationship Id="rId24" Type="http://schemas.openxmlformats.org/officeDocument/2006/relationships/image" Target="../media/image42.png"/><Relationship Id="rId5" Type="http://schemas.openxmlformats.org/officeDocument/2006/relationships/image" Target="../media/image43.jpeg"/><Relationship Id="rId15" Type="http://schemas.openxmlformats.org/officeDocument/2006/relationships/image" Target="../media/image27.svg"/><Relationship Id="rId23" Type="http://schemas.openxmlformats.org/officeDocument/2006/relationships/image" Target="../media/image7.svg"/><Relationship Id="rId10" Type="http://schemas.openxmlformats.org/officeDocument/2006/relationships/image" Target="../media/image16.png"/><Relationship Id="rId19" Type="http://schemas.openxmlformats.org/officeDocument/2006/relationships/image" Target="../media/image33.svg"/><Relationship Id="rId4" Type="http://schemas.openxmlformats.org/officeDocument/2006/relationships/image" Target="../media/image40.png"/><Relationship Id="rId9" Type="http://schemas.openxmlformats.org/officeDocument/2006/relationships/image" Target="../media/image11.svg"/><Relationship Id="rId14" Type="http://schemas.openxmlformats.org/officeDocument/2006/relationships/image" Target="../media/image26.png"/><Relationship Id="rId22"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54.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5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hyperlink" Target="https://ikkepedia.org/wiki/Sylinderarkivet/Svergie"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jpeg"/><Relationship Id="rId7" Type="http://schemas.openxmlformats.org/officeDocument/2006/relationships/image" Target="../media/image128.png"/><Relationship Id="rId2" Type="http://schemas.openxmlformats.org/officeDocument/2006/relationships/notesSlide" Target="../notesSlides/notesSlide60.xml"/><Relationship Id="rId1" Type="http://schemas.openxmlformats.org/officeDocument/2006/relationships/slideLayout" Target="../slideLayouts/slideLayout13.xml"/><Relationship Id="rId6" Type="http://schemas.openxmlformats.org/officeDocument/2006/relationships/image" Target="../media/image127.png"/><Relationship Id="rId5" Type="http://schemas.openxmlformats.org/officeDocument/2006/relationships/image" Target="../media/image126.png"/><Relationship Id="rId10" Type="http://schemas.openxmlformats.org/officeDocument/2006/relationships/image" Target="../media/image131.jpeg"/><Relationship Id="rId4" Type="http://schemas.openxmlformats.org/officeDocument/2006/relationships/image" Target="../media/image125.png"/><Relationship Id="rId9" Type="http://schemas.openxmlformats.org/officeDocument/2006/relationships/image" Target="../media/image130.jpeg"/></Relationships>
</file>

<file path=ppt/slides/_rels/slide6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9166FA1C-21FA-410E-9754-DA7CDCE8AF4A}"/>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003865F3-416C-4B3D-BB4D-CB1F3DA1F701}"/>
              </a:ext>
            </a:extLst>
          </p:cNvPr>
          <p:cNvSpPr>
            <a:spLocks noGrp="1"/>
          </p:cNvSpPr>
          <p:nvPr>
            <p:ph type="ctrTitle"/>
          </p:nvPr>
        </p:nvSpPr>
        <p:spPr>
          <a:xfrm>
            <a:off x="705078" y="849830"/>
            <a:ext cx="7469438" cy="3534883"/>
          </a:xfrm>
          <a:noFill/>
          <a:ln w="76200" cmpd="tri">
            <a:noFill/>
          </a:ln>
        </p:spPr>
        <p:txBody>
          <a:bodyPr>
            <a:normAutofit fontScale="90000"/>
          </a:bodyPr>
          <a:lstStyle/>
          <a:p>
            <a:br>
              <a:rPr lang="sv-SE" dirty="0"/>
            </a:br>
            <a:r>
              <a:rPr lang="sv-SE" sz="7300" dirty="0"/>
              <a:t>Resurssmart materialanvändning</a:t>
            </a:r>
            <a:br>
              <a:rPr lang="sv-SE" dirty="0"/>
            </a:br>
            <a:r>
              <a:rPr lang="sv-SE" sz="2800" dirty="0">
                <a:solidFill>
                  <a:schemeClr val="bg1"/>
                </a:solidFill>
              </a:rPr>
              <a:t>h</a:t>
            </a:r>
            <a:br>
              <a:rPr lang="sv-SE" dirty="0"/>
            </a:br>
            <a:r>
              <a:rPr lang="sv-SE" sz="3200" i="1" dirty="0"/>
              <a:t>… eller hur man slutar slänga resurser i soptunnan</a:t>
            </a:r>
            <a:endParaRPr lang="sv-SE" dirty="0"/>
          </a:p>
        </p:txBody>
      </p:sp>
      <p:sp>
        <p:nvSpPr>
          <p:cNvPr id="4" name="textruta 3">
            <a:extLst>
              <a:ext uri="{FF2B5EF4-FFF2-40B4-BE49-F238E27FC236}">
                <a16:creationId xmlns:a16="http://schemas.microsoft.com/office/drawing/2014/main" id="{515614EF-7D9F-447B-ADD4-B6113D22CCD3}"/>
              </a:ext>
            </a:extLst>
          </p:cNvPr>
          <p:cNvSpPr txBox="1"/>
          <p:nvPr/>
        </p:nvSpPr>
        <p:spPr>
          <a:xfrm>
            <a:off x="11798135" y="6424551"/>
            <a:ext cx="368135" cy="369332"/>
          </a:xfrm>
          <a:prstGeom prst="rect">
            <a:avLst/>
          </a:prstGeom>
          <a:noFill/>
        </p:spPr>
        <p:txBody>
          <a:bodyPr wrap="square" rtlCol="0">
            <a:spAutoFit/>
          </a:bodyPr>
          <a:lstStyle/>
          <a:p>
            <a:r>
              <a:rPr lang="sv-SE" dirty="0">
                <a:solidFill>
                  <a:schemeClr val="bg1">
                    <a:lumMod val="65000"/>
                  </a:schemeClr>
                </a:solidFill>
              </a:rPr>
              <a:t>1</a:t>
            </a:r>
          </a:p>
        </p:txBody>
      </p:sp>
      <p:sp>
        <p:nvSpPr>
          <p:cNvPr id="5" name="textruta 4">
            <a:extLst>
              <a:ext uri="{FF2B5EF4-FFF2-40B4-BE49-F238E27FC236}">
                <a16:creationId xmlns:a16="http://schemas.microsoft.com/office/drawing/2014/main" id="{0ADAA6E3-3E72-42E7-9BD8-D4A54C52A1A8}"/>
              </a:ext>
            </a:extLst>
          </p:cNvPr>
          <p:cNvSpPr txBox="1"/>
          <p:nvPr/>
        </p:nvSpPr>
        <p:spPr>
          <a:xfrm>
            <a:off x="1913767" y="4928859"/>
            <a:ext cx="5052060" cy="830997"/>
          </a:xfrm>
          <a:prstGeom prst="rect">
            <a:avLst/>
          </a:prstGeom>
          <a:noFill/>
        </p:spPr>
        <p:txBody>
          <a:bodyPr wrap="square" rtlCol="0">
            <a:spAutoFit/>
          </a:bodyPr>
          <a:lstStyle/>
          <a:p>
            <a:pPr algn="ctr"/>
            <a:r>
              <a:rPr lang="sv-SE" sz="2400" i="1" dirty="0"/>
              <a:t>Namn och kontaktuppgifter på den eller de som presenterar</a:t>
            </a:r>
          </a:p>
        </p:txBody>
      </p:sp>
      <p:pic>
        <p:nvPicPr>
          <p:cNvPr id="7" name="Bildobjekt 6">
            <a:extLst>
              <a:ext uri="{FF2B5EF4-FFF2-40B4-BE49-F238E27FC236}">
                <a16:creationId xmlns:a16="http://schemas.microsoft.com/office/drawing/2014/main" id="{9D5539CE-69E3-4FAC-9915-73DB1D31D0B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69428" y="1106957"/>
            <a:ext cx="3317204" cy="4644086"/>
          </a:xfrm>
          <a:prstGeom prst="rect">
            <a:avLst/>
          </a:prstGeom>
        </p:spPr>
      </p:pic>
    </p:spTree>
    <p:extLst>
      <p:ext uri="{BB962C8B-B14F-4D97-AF65-F5344CB8AC3E}">
        <p14:creationId xmlns:p14="http://schemas.microsoft.com/office/powerpoint/2010/main" val="34766415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1E31FDCE-A136-4B42-B401-FE8E98A28AE6}"/>
              </a:ext>
            </a:extLst>
          </p:cNvPr>
          <p:cNvSpPr txBox="1"/>
          <p:nvPr/>
        </p:nvSpPr>
        <p:spPr>
          <a:xfrm>
            <a:off x="2819400" y="2243667"/>
            <a:ext cx="6604000" cy="584775"/>
          </a:xfrm>
          <a:prstGeom prst="rect">
            <a:avLst/>
          </a:prstGeom>
          <a:noFill/>
        </p:spPr>
        <p:txBody>
          <a:bodyPr wrap="square" rtlCol="0">
            <a:spAutoFit/>
          </a:bodyPr>
          <a:lstStyle/>
          <a:p>
            <a:pPr algn="ctr"/>
            <a:r>
              <a:rPr lang="sv-SE" sz="3200" dirty="0"/>
              <a:t>Bild för kommunala mål</a:t>
            </a:r>
          </a:p>
        </p:txBody>
      </p:sp>
      <p:sp>
        <p:nvSpPr>
          <p:cNvPr id="3" name="textruta 2">
            <a:extLst>
              <a:ext uri="{FF2B5EF4-FFF2-40B4-BE49-F238E27FC236}">
                <a16:creationId xmlns:a16="http://schemas.microsoft.com/office/drawing/2014/main" id="{F428E01F-C6D6-4543-A9F9-CA788003411D}"/>
              </a:ext>
            </a:extLst>
          </p:cNvPr>
          <p:cNvSpPr txBox="1"/>
          <p:nvPr/>
        </p:nvSpPr>
        <p:spPr>
          <a:xfrm>
            <a:off x="11744697" y="6424551"/>
            <a:ext cx="421574" cy="369332"/>
          </a:xfrm>
          <a:prstGeom prst="rect">
            <a:avLst/>
          </a:prstGeom>
          <a:noFill/>
        </p:spPr>
        <p:txBody>
          <a:bodyPr wrap="square" rtlCol="0">
            <a:spAutoFit/>
          </a:bodyPr>
          <a:lstStyle/>
          <a:p>
            <a:r>
              <a:rPr lang="sv-SE" dirty="0">
                <a:solidFill>
                  <a:schemeClr val="bg1">
                    <a:lumMod val="65000"/>
                  </a:schemeClr>
                </a:solidFill>
              </a:rPr>
              <a:t>10</a:t>
            </a:r>
          </a:p>
        </p:txBody>
      </p:sp>
    </p:spTree>
    <p:extLst>
      <p:ext uri="{BB962C8B-B14F-4D97-AF65-F5344CB8AC3E}">
        <p14:creationId xmlns:p14="http://schemas.microsoft.com/office/powerpoint/2010/main" val="1822673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15936" y="614933"/>
            <a:ext cx="7016827" cy="637411"/>
          </a:xfrm>
        </p:spPr>
        <p:txBody>
          <a:bodyPr>
            <a:noAutofit/>
          </a:bodyPr>
          <a:lstStyle/>
          <a:p>
            <a:r>
              <a:rPr lang="sv-SE" dirty="0">
                <a:solidFill>
                  <a:schemeClr val="tx1"/>
                </a:solidFill>
              </a:rPr>
              <a:t>Avfall Sveriges 25/25-mål </a:t>
            </a:r>
          </a:p>
        </p:txBody>
      </p:sp>
      <p:sp>
        <p:nvSpPr>
          <p:cNvPr id="7" name="Platshållare för text 6"/>
          <p:cNvSpPr>
            <a:spLocks noGrp="1"/>
          </p:cNvSpPr>
          <p:nvPr>
            <p:ph type="body" sz="quarter" idx="11"/>
          </p:nvPr>
        </p:nvSpPr>
        <p:spPr>
          <a:xfrm>
            <a:off x="515936" y="2087034"/>
            <a:ext cx="6083167" cy="4258203"/>
          </a:xfrm>
        </p:spPr>
        <p:txBody>
          <a:bodyPr/>
          <a:lstStyle/>
          <a:p>
            <a:pPr>
              <a:spcAft>
                <a:spcPts val="800"/>
              </a:spcAft>
            </a:pPr>
            <a:r>
              <a:rPr lang="sv-SE" sz="2400" dirty="0">
                <a:solidFill>
                  <a:schemeClr val="tx1"/>
                </a:solidFill>
              </a:rPr>
              <a:t>Minska mat- och restavfallet med 25 % till</a:t>
            </a:r>
            <a:br>
              <a:rPr lang="sv-SE" sz="2400" dirty="0">
                <a:solidFill>
                  <a:schemeClr val="tx1"/>
                </a:solidFill>
              </a:rPr>
            </a:br>
            <a:r>
              <a:rPr lang="sv-SE" sz="2400" dirty="0">
                <a:solidFill>
                  <a:schemeClr val="tx1"/>
                </a:solidFill>
              </a:rPr>
              <a:t>2025 (jämfört med 2015)</a:t>
            </a:r>
          </a:p>
          <a:p>
            <a:pPr>
              <a:spcAft>
                <a:spcPts val="800"/>
              </a:spcAft>
            </a:pPr>
            <a:r>
              <a:rPr lang="sv-SE" sz="2400" dirty="0">
                <a:solidFill>
                  <a:schemeClr val="tx1"/>
                </a:solidFill>
              </a:rPr>
              <a:t>Syfte: gemensamt mål</a:t>
            </a:r>
          </a:p>
          <a:p>
            <a:pPr>
              <a:spcAft>
                <a:spcPts val="800"/>
              </a:spcAft>
            </a:pPr>
            <a:r>
              <a:rPr lang="sv-SE" sz="2400" dirty="0">
                <a:solidFill>
                  <a:schemeClr val="tx1"/>
                </a:solidFill>
              </a:rPr>
              <a:t>Kommuner är välkomna att ansluta sig</a:t>
            </a:r>
          </a:p>
          <a:p>
            <a:endParaRPr lang="sv-SE" sz="2400" dirty="0"/>
          </a:p>
          <a:p>
            <a:pPr marL="342900" indent="-342900">
              <a:buFont typeface="Wingdings" charset="2"/>
              <a:buChar char="§"/>
            </a:pPr>
            <a:endParaRPr lang="sv-SE" sz="2400" dirty="0"/>
          </a:p>
          <a:p>
            <a:endParaRPr lang="sv-SE" sz="2400" dirty="0"/>
          </a:p>
          <a:p>
            <a:pPr marL="342900" indent="-342900">
              <a:buFontTx/>
              <a:buChar char="-"/>
            </a:pPr>
            <a:endParaRPr lang="sv-SE" sz="2400" dirty="0"/>
          </a:p>
        </p:txBody>
      </p:sp>
      <p:pic>
        <p:nvPicPr>
          <p:cNvPr id="6" name="Bildobjekt 5"/>
          <p:cNvPicPr/>
          <p:nvPr/>
        </p:nvPicPr>
        <p:blipFill>
          <a:blip r:embed="rId3">
            <a:extLst>
              <a:ext uri="{28A0092B-C50C-407E-A947-70E740481C1C}">
                <a14:useLocalDpi xmlns:a14="http://schemas.microsoft.com/office/drawing/2010/main"/>
              </a:ext>
            </a:extLst>
          </a:blip>
          <a:stretch>
            <a:fillRect/>
          </a:stretch>
        </p:blipFill>
        <p:spPr bwMode="auto">
          <a:xfrm>
            <a:off x="7532763" y="1457132"/>
            <a:ext cx="3824144" cy="3943735"/>
          </a:xfrm>
          <a:prstGeom prst="rect">
            <a:avLst/>
          </a:prstGeom>
          <a:ln>
            <a:noFill/>
          </a:ln>
          <a:extLst>
            <a:ext uri="{53640926-AAD7-44d8-BBD7-CCE9431645EC}">
              <a14:shadowObscured xmlns:a14="http://schemas.microsoft.com/office/drawing/2010/main" xmlns=""/>
            </a:ext>
          </a:extLst>
        </p:spPr>
      </p:pic>
      <p:sp>
        <p:nvSpPr>
          <p:cNvPr id="8" name="textruta 7">
            <a:extLst>
              <a:ext uri="{FF2B5EF4-FFF2-40B4-BE49-F238E27FC236}">
                <a16:creationId xmlns:a16="http://schemas.microsoft.com/office/drawing/2014/main" id="{0CFE2611-4E22-45A6-885E-9DA31C462431}"/>
              </a:ext>
            </a:extLst>
          </p:cNvPr>
          <p:cNvSpPr txBox="1"/>
          <p:nvPr/>
        </p:nvSpPr>
        <p:spPr>
          <a:xfrm>
            <a:off x="11744697" y="6424551"/>
            <a:ext cx="421574" cy="369332"/>
          </a:xfrm>
          <a:prstGeom prst="rect">
            <a:avLst/>
          </a:prstGeom>
          <a:noFill/>
        </p:spPr>
        <p:txBody>
          <a:bodyPr wrap="square" rtlCol="0">
            <a:spAutoFit/>
          </a:bodyPr>
          <a:lstStyle/>
          <a:p>
            <a:r>
              <a:rPr lang="sv-SE" dirty="0">
                <a:solidFill>
                  <a:schemeClr val="bg1">
                    <a:lumMod val="65000"/>
                  </a:schemeClr>
                </a:solidFill>
              </a:rPr>
              <a:t>11</a:t>
            </a:r>
          </a:p>
        </p:txBody>
      </p:sp>
    </p:spTree>
    <p:extLst>
      <p:ext uri="{BB962C8B-B14F-4D97-AF65-F5344CB8AC3E}">
        <p14:creationId xmlns:p14="http://schemas.microsoft.com/office/powerpoint/2010/main" val="254668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F9187E8A-6C9A-4F04-9091-8B3E4BD18CCD}"/>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ektangel 1">
            <a:extLst>
              <a:ext uri="{FF2B5EF4-FFF2-40B4-BE49-F238E27FC236}">
                <a16:creationId xmlns:a16="http://schemas.microsoft.com/office/drawing/2014/main" id="{436882E1-80A7-1249-BDE5-3E661C0D2309}"/>
              </a:ext>
            </a:extLst>
          </p:cNvPr>
          <p:cNvSpPr/>
          <p:nvPr/>
        </p:nvSpPr>
        <p:spPr>
          <a:xfrm>
            <a:off x="3087066" y="1995084"/>
            <a:ext cx="5782160" cy="1754326"/>
          </a:xfrm>
          <a:prstGeom prst="rect">
            <a:avLst/>
          </a:prstGeom>
        </p:spPr>
        <p:txBody>
          <a:bodyPr wrap="none">
            <a:spAutoFit/>
          </a:bodyPr>
          <a:lstStyle/>
          <a:p>
            <a:pPr algn="ctr"/>
            <a:r>
              <a:rPr lang="sv-SE" sz="5400" dirty="0"/>
              <a:t>Resurssmart </a:t>
            </a:r>
          </a:p>
          <a:p>
            <a:pPr algn="ctr"/>
            <a:r>
              <a:rPr lang="sv-SE" sz="5400" dirty="0"/>
              <a:t>materialanvändning</a:t>
            </a:r>
          </a:p>
        </p:txBody>
      </p:sp>
      <p:sp>
        <p:nvSpPr>
          <p:cNvPr id="4" name="Rektangel 3">
            <a:extLst>
              <a:ext uri="{FF2B5EF4-FFF2-40B4-BE49-F238E27FC236}">
                <a16:creationId xmlns:a16="http://schemas.microsoft.com/office/drawing/2014/main" id="{C6699294-027F-564D-B516-9C53F1075C7B}"/>
              </a:ext>
            </a:extLst>
          </p:cNvPr>
          <p:cNvSpPr/>
          <p:nvPr/>
        </p:nvSpPr>
        <p:spPr>
          <a:xfrm>
            <a:off x="1711248" y="4386223"/>
            <a:ext cx="8533811" cy="646331"/>
          </a:xfrm>
          <a:prstGeom prst="rect">
            <a:avLst/>
          </a:prstGeom>
        </p:spPr>
        <p:txBody>
          <a:bodyPr wrap="none">
            <a:spAutoFit/>
          </a:bodyPr>
          <a:lstStyle/>
          <a:p>
            <a:pPr algn="ctr"/>
            <a:r>
              <a:rPr lang="sv-SE" sz="3600" b="1" dirty="0"/>
              <a:t>Uppfylla behov med liten resursanvändning</a:t>
            </a:r>
          </a:p>
        </p:txBody>
      </p:sp>
      <p:sp>
        <p:nvSpPr>
          <p:cNvPr id="6" name="textruta 5">
            <a:extLst>
              <a:ext uri="{FF2B5EF4-FFF2-40B4-BE49-F238E27FC236}">
                <a16:creationId xmlns:a16="http://schemas.microsoft.com/office/drawing/2014/main" id="{5DD2F8CB-BD28-42EC-817A-DF65B9A9D8F8}"/>
              </a:ext>
            </a:extLst>
          </p:cNvPr>
          <p:cNvSpPr txBox="1"/>
          <p:nvPr/>
        </p:nvSpPr>
        <p:spPr>
          <a:xfrm>
            <a:off x="11744697" y="6424551"/>
            <a:ext cx="421574" cy="369332"/>
          </a:xfrm>
          <a:prstGeom prst="rect">
            <a:avLst/>
          </a:prstGeom>
          <a:noFill/>
        </p:spPr>
        <p:txBody>
          <a:bodyPr wrap="square" rtlCol="0">
            <a:spAutoFit/>
          </a:bodyPr>
          <a:lstStyle/>
          <a:p>
            <a:r>
              <a:rPr lang="sv-SE" dirty="0">
                <a:solidFill>
                  <a:schemeClr val="bg1">
                    <a:lumMod val="65000"/>
                  </a:schemeClr>
                </a:solidFill>
              </a:rPr>
              <a:t>12</a:t>
            </a:r>
          </a:p>
        </p:txBody>
      </p:sp>
    </p:spTree>
    <p:extLst>
      <p:ext uri="{BB962C8B-B14F-4D97-AF65-F5344CB8AC3E}">
        <p14:creationId xmlns:p14="http://schemas.microsoft.com/office/powerpoint/2010/main" val="193661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ktangel 49">
            <a:extLst>
              <a:ext uri="{FF2B5EF4-FFF2-40B4-BE49-F238E27FC236}">
                <a16:creationId xmlns:a16="http://schemas.microsoft.com/office/drawing/2014/main" id="{81A83BAC-C704-45E7-B282-8AA061250B3A}"/>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 name="Bild 2" descr="Varukorg med hel fyllning">
            <a:extLst>
              <a:ext uri="{FF2B5EF4-FFF2-40B4-BE49-F238E27FC236}">
                <a16:creationId xmlns:a16="http://schemas.microsoft.com/office/drawing/2014/main" id="{7825392E-47C8-447D-860A-A3E38E01D72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04771" y="2398643"/>
            <a:ext cx="4782457" cy="4782457"/>
          </a:xfrm>
          <a:prstGeom prst="rect">
            <a:avLst/>
          </a:prstGeom>
        </p:spPr>
      </p:pic>
      <p:pic>
        <p:nvPicPr>
          <p:cNvPr id="14" name="Bild 13" descr="Baguette kontur">
            <a:extLst>
              <a:ext uri="{FF2B5EF4-FFF2-40B4-BE49-F238E27FC236}">
                <a16:creationId xmlns:a16="http://schemas.microsoft.com/office/drawing/2014/main" id="{64AC3FCE-DAC4-4A82-9582-062EA18748F0}"/>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30841" y="-45032"/>
            <a:ext cx="2238983" cy="2238983"/>
          </a:xfrm>
          <a:prstGeom prst="rect">
            <a:avLst/>
          </a:prstGeom>
        </p:spPr>
      </p:pic>
      <p:pic>
        <p:nvPicPr>
          <p:cNvPr id="16" name="Bild 15" descr="Äpple kontur">
            <a:extLst>
              <a:ext uri="{FF2B5EF4-FFF2-40B4-BE49-F238E27FC236}">
                <a16:creationId xmlns:a16="http://schemas.microsoft.com/office/drawing/2014/main" id="{9037BD8D-18FB-4723-B115-F2E0D4E7A419}"/>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241565" y="362432"/>
            <a:ext cx="1064400" cy="1064400"/>
          </a:xfrm>
          <a:prstGeom prst="rect">
            <a:avLst/>
          </a:prstGeom>
        </p:spPr>
      </p:pic>
      <p:pic>
        <p:nvPicPr>
          <p:cNvPr id="18" name="Bild 17" descr="Kycklingklubba kontur">
            <a:extLst>
              <a:ext uri="{FF2B5EF4-FFF2-40B4-BE49-F238E27FC236}">
                <a16:creationId xmlns:a16="http://schemas.microsoft.com/office/drawing/2014/main" id="{A9FB0A3A-9238-47D6-ADA1-3B536C652167}"/>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30841" y="2967374"/>
            <a:ext cx="1475046" cy="1475046"/>
          </a:xfrm>
          <a:prstGeom prst="rect">
            <a:avLst/>
          </a:prstGeom>
        </p:spPr>
      </p:pic>
      <p:pic>
        <p:nvPicPr>
          <p:cNvPr id="20" name="Bild 19" descr="Kringla kontur">
            <a:extLst>
              <a:ext uri="{FF2B5EF4-FFF2-40B4-BE49-F238E27FC236}">
                <a16:creationId xmlns:a16="http://schemas.microsoft.com/office/drawing/2014/main" id="{3BEB7B93-017A-4872-A0DC-1F8C0963C0EB}"/>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9380490" y="2448904"/>
            <a:ext cx="914400" cy="914400"/>
          </a:xfrm>
          <a:prstGeom prst="rect">
            <a:avLst/>
          </a:prstGeom>
        </p:spPr>
      </p:pic>
      <p:pic>
        <p:nvPicPr>
          <p:cNvPr id="22" name="Bild 21" descr="Banan kontur">
            <a:extLst>
              <a:ext uri="{FF2B5EF4-FFF2-40B4-BE49-F238E27FC236}">
                <a16:creationId xmlns:a16="http://schemas.microsoft.com/office/drawing/2014/main" id="{71D86502-F3EA-4ECC-83A1-BBCEBB25C5DE}"/>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3735585" y="1268826"/>
            <a:ext cx="1286099" cy="1388106"/>
          </a:xfrm>
          <a:prstGeom prst="rect">
            <a:avLst/>
          </a:prstGeom>
        </p:spPr>
      </p:pic>
      <p:pic>
        <p:nvPicPr>
          <p:cNvPr id="24" name="Bild 23" descr="Flaska med hel fyllning">
            <a:extLst>
              <a:ext uri="{FF2B5EF4-FFF2-40B4-BE49-F238E27FC236}">
                <a16:creationId xmlns:a16="http://schemas.microsoft.com/office/drawing/2014/main" id="{EB53B307-99F4-4329-B3F2-6DD35F1CB2B9}"/>
              </a:ext>
            </a:extLst>
          </p:cNvPr>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0091505" y="150728"/>
            <a:ext cx="1521600" cy="1521600"/>
          </a:xfrm>
          <a:prstGeom prst="rect">
            <a:avLst/>
          </a:prstGeom>
        </p:spPr>
      </p:pic>
      <p:pic>
        <p:nvPicPr>
          <p:cNvPr id="26" name="Bild 25" descr="Ost kontur">
            <a:extLst>
              <a:ext uri="{FF2B5EF4-FFF2-40B4-BE49-F238E27FC236}">
                <a16:creationId xmlns:a16="http://schemas.microsoft.com/office/drawing/2014/main" id="{D623F5B8-C2AA-4AFA-8F0B-76E570D2E952}"/>
              </a:ext>
            </a:extLst>
          </p:cNvPr>
          <p:cNvPicPr>
            <a:picLocks noChangeAspect="1"/>
          </p:cNvPicPr>
          <p:nvPr/>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10038101" y="3883341"/>
            <a:ext cx="1521600" cy="1521600"/>
          </a:xfrm>
          <a:prstGeom prst="rect">
            <a:avLst/>
          </a:prstGeom>
        </p:spPr>
      </p:pic>
      <p:pic>
        <p:nvPicPr>
          <p:cNvPr id="32" name="Bild 31" descr="Äpple kontur">
            <a:extLst>
              <a:ext uri="{FF2B5EF4-FFF2-40B4-BE49-F238E27FC236}">
                <a16:creationId xmlns:a16="http://schemas.microsoft.com/office/drawing/2014/main" id="{F799EC84-2FD3-4224-B8F8-D98DF5C4A6D5}"/>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861757" y="-26228"/>
            <a:ext cx="1064400" cy="1064400"/>
          </a:xfrm>
          <a:prstGeom prst="rect">
            <a:avLst/>
          </a:prstGeom>
        </p:spPr>
      </p:pic>
      <p:pic>
        <p:nvPicPr>
          <p:cNvPr id="34" name="Bild 33" descr="Äpple kontur">
            <a:extLst>
              <a:ext uri="{FF2B5EF4-FFF2-40B4-BE49-F238E27FC236}">
                <a16:creationId xmlns:a16="http://schemas.microsoft.com/office/drawing/2014/main" id="{790F1EA0-E94F-41FD-B78A-4BA0C8950548}"/>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02431" y="854781"/>
            <a:ext cx="1064400" cy="1064400"/>
          </a:xfrm>
          <a:prstGeom prst="rect">
            <a:avLst/>
          </a:prstGeom>
        </p:spPr>
      </p:pic>
      <p:pic>
        <p:nvPicPr>
          <p:cNvPr id="36" name="Bild 35" descr="Kringla kontur">
            <a:extLst>
              <a:ext uri="{FF2B5EF4-FFF2-40B4-BE49-F238E27FC236}">
                <a16:creationId xmlns:a16="http://schemas.microsoft.com/office/drawing/2014/main" id="{0367DE41-D9E6-4800-A2C2-0F1B2491F4F3}"/>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8506763" y="2093707"/>
            <a:ext cx="914400" cy="914400"/>
          </a:xfrm>
          <a:prstGeom prst="rect">
            <a:avLst/>
          </a:prstGeom>
        </p:spPr>
      </p:pic>
      <p:pic>
        <p:nvPicPr>
          <p:cNvPr id="38" name="Bild 37" descr="Kringla kontur">
            <a:extLst>
              <a:ext uri="{FF2B5EF4-FFF2-40B4-BE49-F238E27FC236}">
                <a16:creationId xmlns:a16="http://schemas.microsoft.com/office/drawing/2014/main" id="{B041ADE0-7A21-4249-8689-30FCDF8A2DCA}"/>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9342994" y="1742532"/>
            <a:ext cx="914400" cy="914400"/>
          </a:xfrm>
          <a:prstGeom prst="rect">
            <a:avLst/>
          </a:prstGeom>
        </p:spPr>
      </p:pic>
      <p:pic>
        <p:nvPicPr>
          <p:cNvPr id="40" name="Bild 39" descr="Banan kontur">
            <a:extLst>
              <a:ext uri="{FF2B5EF4-FFF2-40B4-BE49-F238E27FC236}">
                <a16:creationId xmlns:a16="http://schemas.microsoft.com/office/drawing/2014/main" id="{CE86AE3B-CF18-43B5-8D61-A0BEF09D2DAD}"/>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rot="1438059">
            <a:off x="3473623" y="939639"/>
            <a:ext cx="1286099" cy="1388106"/>
          </a:xfrm>
          <a:prstGeom prst="rect">
            <a:avLst/>
          </a:prstGeom>
        </p:spPr>
      </p:pic>
      <p:pic>
        <p:nvPicPr>
          <p:cNvPr id="41" name="Bild 40" descr="Banan kontur">
            <a:extLst>
              <a:ext uri="{FF2B5EF4-FFF2-40B4-BE49-F238E27FC236}">
                <a16:creationId xmlns:a16="http://schemas.microsoft.com/office/drawing/2014/main" id="{E22106D3-EE60-447A-B97C-0518326EA39D}"/>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rot="20030435">
            <a:off x="4146384" y="1574631"/>
            <a:ext cx="1286099" cy="1388105"/>
          </a:xfrm>
          <a:prstGeom prst="rect">
            <a:avLst/>
          </a:prstGeom>
        </p:spPr>
      </p:pic>
      <p:pic>
        <p:nvPicPr>
          <p:cNvPr id="42" name="Bild 41" descr="Flaska med hel fyllning">
            <a:extLst>
              <a:ext uri="{FF2B5EF4-FFF2-40B4-BE49-F238E27FC236}">
                <a16:creationId xmlns:a16="http://schemas.microsoft.com/office/drawing/2014/main" id="{E992C664-D1CA-4A6B-96BF-F3AD20AB0FFC}"/>
              </a:ext>
            </a:extLst>
          </p:cNvPr>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0522872" y="572107"/>
            <a:ext cx="1521600" cy="1521600"/>
          </a:xfrm>
          <a:prstGeom prst="rect">
            <a:avLst/>
          </a:prstGeom>
        </p:spPr>
      </p:pic>
      <p:pic>
        <p:nvPicPr>
          <p:cNvPr id="43" name="Bild 42" descr="Kycklingklubba kontur">
            <a:extLst>
              <a:ext uri="{FF2B5EF4-FFF2-40B4-BE49-F238E27FC236}">
                <a16:creationId xmlns:a16="http://schemas.microsoft.com/office/drawing/2014/main" id="{34E34E87-FF1D-4792-BB0E-DE9B0176BE57}"/>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1115682">
            <a:off x="1134184" y="3733221"/>
            <a:ext cx="1475046" cy="1475046"/>
          </a:xfrm>
          <a:prstGeom prst="rect">
            <a:avLst/>
          </a:prstGeom>
        </p:spPr>
      </p:pic>
      <p:pic>
        <p:nvPicPr>
          <p:cNvPr id="44" name="Bild 43" descr="Kycklingklubba kontur">
            <a:extLst>
              <a:ext uri="{FF2B5EF4-FFF2-40B4-BE49-F238E27FC236}">
                <a16:creationId xmlns:a16="http://schemas.microsoft.com/office/drawing/2014/main" id="{8488BC2D-F4F7-4F42-BD2B-6C4EB7353A2B}"/>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19768622">
            <a:off x="258629" y="3157676"/>
            <a:ext cx="1475046" cy="1475046"/>
          </a:xfrm>
          <a:prstGeom prst="rect">
            <a:avLst/>
          </a:prstGeom>
        </p:spPr>
      </p:pic>
      <p:pic>
        <p:nvPicPr>
          <p:cNvPr id="45" name="Bild 44" descr="Kycklingklubba kontur">
            <a:extLst>
              <a:ext uri="{FF2B5EF4-FFF2-40B4-BE49-F238E27FC236}">
                <a16:creationId xmlns:a16="http://schemas.microsoft.com/office/drawing/2014/main" id="{A2FD2863-06BF-45FC-8AB2-7CF0D4889DF4}"/>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18349434">
            <a:off x="-344176" y="3602120"/>
            <a:ext cx="1475046" cy="1475046"/>
          </a:xfrm>
          <a:prstGeom prst="rect">
            <a:avLst/>
          </a:prstGeom>
        </p:spPr>
      </p:pic>
      <p:pic>
        <p:nvPicPr>
          <p:cNvPr id="46" name="Bild 45" descr="Flaska med hel fyllning">
            <a:extLst>
              <a:ext uri="{FF2B5EF4-FFF2-40B4-BE49-F238E27FC236}">
                <a16:creationId xmlns:a16="http://schemas.microsoft.com/office/drawing/2014/main" id="{8E058726-DE80-4190-A992-8B2AF93C530B}"/>
              </a:ext>
            </a:extLst>
          </p:cNvPr>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0954239" y="1075432"/>
            <a:ext cx="1521600" cy="1521600"/>
          </a:xfrm>
          <a:prstGeom prst="rect">
            <a:avLst/>
          </a:prstGeom>
        </p:spPr>
      </p:pic>
      <p:sp>
        <p:nvSpPr>
          <p:cNvPr id="47" name="textruta 46">
            <a:extLst>
              <a:ext uri="{FF2B5EF4-FFF2-40B4-BE49-F238E27FC236}">
                <a16:creationId xmlns:a16="http://schemas.microsoft.com/office/drawing/2014/main" id="{D4F1EFB5-3048-433D-8ADB-36C9CFAE1F3B}"/>
              </a:ext>
            </a:extLst>
          </p:cNvPr>
          <p:cNvSpPr txBox="1"/>
          <p:nvPr/>
        </p:nvSpPr>
        <p:spPr>
          <a:xfrm>
            <a:off x="11744697" y="6424551"/>
            <a:ext cx="421574" cy="369332"/>
          </a:xfrm>
          <a:prstGeom prst="rect">
            <a:avLst/>
          </a:prstGeom>
          <a:noFill/>
        </p:spPr>
        <p:txBody>
          <a:bodyPr wrap="square" rtlCol="0">
            <a:spAutoFit/>
          </a:bodyPr>
          <a:lstStyle/>
          <a:p>
            <a:r>
              <a:rPr lang="sv-SE" dirty="0">
                <a:solidFill>
                  <a:schemeClr val="bg1">
                    <a:lumMod val="65000"/>
                  </a:schemeClr>
                </a:solidFill>
              </a:rPr>
              <a:t>13</a:t>
            </a:r>
          </a:p>
        </p:txBody>
      </p:sp>
      <p:pic>
        <p:nvPicPr>
          <p:cNvPr id="23" name="Bild 22" descr="Banan kontur">
            <a:extLst>
              <a:ext uri="{FF2B5EF4-FFF2-40B4-BE49-F238E27FC236}">
                <a16:creationId xmlns:a16="http://schemas.microsoft.com/office/drawing/2014/main" id="{B8B5D6AB-1A29-4EC2-B114-5366681FA6DF}"/>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rot="1438059">
            <a:off x="3539772" y="421423"/>
            <a:ext cx="1286099" cy="1388106"/>
          </a:xfrm>
          <a:prstGeom prst="rect">
            <a:avLst/>
          </a:prstGeom>
        </p:spPr>
      </p:pic>
      <p:pic>
        <p:nvPicPr>
          <p:cNvPr id="25" name="Bild 24" descr="Äpple kontur">
            <a:extLst>
              <a:ext uri="{FF2B5EF4-FFF2-40B4-BE49-F238E27FC236}">
                <a16:creationId xmlns:a16="http://schemas.microsoft.com/office/drawing/2014/main" id="{637EE2EB-3297-4E31-82E9-67039C4E149E}"/>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519585" y="326560"/>
            <a:ext cx="1064400" cy="1064400"/>
          </a:xfrm>
          <a:prstGeom prst="rect">
            <a:avLst/>
          </a:prstGeom>
        </p:spPr>
      </p:pic>
      <p:pic>
        <p:nvPicPr>
          <p:cNvPr id="4" name="Bild 3" descr="Godis kontur">
            <a:extLst>
              <a:ext uri="{FF2B5EF4-FFF2-40B4-BE49-F238E27FC236}">
                <a16:creationId xmlns:a16="http://schemas.microsoft.com/office/drawing/2014/main" id="{7C7942F2-08E5-4512-9DD3-6B5E62FF030B}"/>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483811" y="5596447"/>
            <a:ext cx="716366" cy="716366"/>
          </a:xfrm>
          <a:prstGeom prst="rect">
            <a:avLst/>
          </a:prstGeom>
        </p:spPr>
      </p:pic>
      <p:pic>
        <p:nvPicPr>
          <p:cNvPr id="6" name="Bild 5" descr="Isglass med hel fyllning">
            <a:extLst>
              <a:ext uri="{FF2B5EF4-FFF2-40B4-BE49-F238E27FC236}">
                <a16:creationId xmlns:a16="http://schemas.microsoft.com/office/drawing/2014/main" id="{4272A26B-19FF-4FE9-9A90-3C97D215C66F}"/>
              </a:ext>
            </a:extLst>
          </p:cNvPr>
          <p:cNvPicPr>
            <a:picLocks noChangeAspect="1"/>
          </p:cNvPicPr>
          <p:nvPr/>
        </p:nvPicPr>
        <p:blipFill>
          <a:blip r:embed="rId21">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8838718" y="5267592"/>
            <a:ext cx="914400" cy="914400"/>
          </a:xfrm>
          <a:prstGeom prst="rect">
            <a:avLst/>
          </a:prstGeom>
        </p:spPr>
      </p:pic>
      <p:pic>
        <p:nvPicPr>
          <p:cNvPr id="28" name="Bild 27" descr="Godis kontur">
            <a:extLst>
              <a:ext uri="{FF2B5EF4-FFF2-40B4-BE49-F238E27FC236}">
                <a16:creationId xmlns:a16="http://schemas.microsoft.com/office/drawing/2014/main" id="{EF673BE8-519C-43B4-B2D9-0B09D75741D5}"/>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523441" y="5954630"/>
            <a:ext cx="716366" cy="716366"/>
          </a:xfrm>
          <a:prstGeom prst="rect">
            <a:avLst/>
          </a:prstGeom>
        </p:spPr>
      </p:pic>
      <p:pic>
        <p:nvPicPr>
          <p:cNvPr id="29" name="Bild 28" descr="Godis kontur">
            <a:extLst>
              <a:ext uri="{FF2B5EF4-FFF2-40B4-BE49-F238E27FC236}">
                <a16:creationId xmlns:a16="http://schemas.microsoft.com/office/drawing/2014/main" id="{BEC40E7F-D977-4E34-9E84-D3A5A25C9B2B}"/>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2239807" y="5954630"/>
            <a:ext cx="716366" cy="716366"/>
          </a:xfrm>
          <a:prstGeom prst="rect">
            <a:avLst/>
          </a:prstGeom>
        </p:spPr>
      </p:pic>
      <p:pic>
        <p:nvPicPr>
          <p:cNvPr id="30" name="Bild 29" descr="Godis kontur">
            <a:extLst>
              <a:ext uri="{FF2B5EF4-FFF2-40B4-BE49-F238E27FC236}">
                <a16:creationId xmlns:a16="http://schemas.microsoft.com/office/drawing/2014/main" id="{23330FC3-B8C0-4092-85FA-D3135E03726C}"/>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2382677" y="5108681"/>
            <a:ext cx="716366" cy="716366"/>
          </a:xfrm>
          <a:prstGeom prst="rect">
            <a:avLst/>
          </a:prstGeom>
        </p:spPr>
      </p:pic>
      <p:pic>
        <p:nvPicPr>
          <p:cNvPr id="31" name="Bild 30" descr="Godis kontur">
            <a:extLst>
              <a:ext uri="{FF2B5EF4-FFF2-40B4-BE49-F238E27FC236}">
                <a16:creationId xmlns:a16="http://schemas.microsoft.com/office/drawing/2014/main" id="{71217F57-8A83-432D-98C8-4D898F3ED68C}"/>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2049993" y="5708185"/>
            <a:ext cx="716366" cy="716366"/>
          </a:xfrm>
          <a:prstGeom prst="rect">
            <a:avLst/>
          </a:prstGeom>
        </p:spPr>
      </p:pic>
      <p:pic>
        <p:nvPicPr>
          <p:cNvPr id="37" name="Bild 36" descr="Isglass med hel fyllning">
            <a:extLst>
              <a:ext uri="{FF2B5EF4-FFF2-40B4-BE49-F238E27FC236}">
                <a16:creationId xmlns:a16="http://schemas.microsoft.com/office/drawing/2014/main" id="{185CEBA8-401E-4842-AA4E-27DAB14CAA42}"/>
              </a:ext>
            </a:extLst>
          </p:cNvPr>
          <p:cNvPicPr>
            <a:picLocks noChangeAspect="1"/>
          </p:cNvPicPr>
          <p:nvPr/>
        </p:nvPicPr>
        <p:blipFill>
          <a:blip r:embed="rId21">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9185804" y="5249952"/>
            <a:ext cx="914400" cy="914400"/>
          </a:xfrm>
          <a:prstGeom prst="rect">
            <a:avLst/>
          </a:prstGeom>
        </p:spPr>
      </p:pic>
      <p:pic>
        <p:nvPicPr>
          <p:cNvPr id="39" name="Bild 38" descr="Isglass med hel fyllning">
            <a:extLst>
              <a:ext uri="{FF2B5EF4-FFF2-40B4-BE49-F238E27FC236}">
                <a16:creationId xmlns:a16="http://schemas.microsoft.com/office/drawing/2014/main" id="{977DD214-F461-4CB8-9028-E13B93986C2F}"/>
              </a:ext>
            </a:extLst>
          </p:cNvPr>
          <p:cNvPicPr>
            <a:picLocks noChangeAspect="1"/>
          </p:cNvPicPr>
          <p:nvPr/>
        </p:nvPicPr>
        <p:blipFill>
          <a:blip r:embed="rId21">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9408330" y="5587805"/>
            <a:ext cx="914400" cy="914400"/>
          </a:xfrm>
          <a:prstGeom prst="rect">
            <a:avLst/>
          </a:prstGeom>
        </p:spPr>
      </p:pic>
      <p:pic>
        <p:nvPicPr>
          <p:cNvPr id="48" name="Bild 47" descr="Isglass med hel fyllning">
            <a:extLst>
              <a:ext uri="{FF2B5EF4-FFF2-40B4-BE49-F238E27FC236}">
                <a16:creationId xmlns:a16="http://schemas.microsoft.com/office/drawing/2014/main" id="{BCC52A40-170D-4F68-9ADA-8EC49B52A966}"/>
              </a:ext>
            </a:extLst>
          </p:cNvPr>
          <p:cNvPicPr>
            <a:picLocks noChangeAspect="1"/>
          </p:cNvPicPr>
          <p:nvPr/>
        </p:nvPicPr>
        <p:blipFill>
          <a:blip r:embed="rId21">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8452110" y="5714528"/>
            <a:ext cx="914400" cy="914400"/>
          </a:xfrm>
          <a:prstGeom prst="rect">
            <a:avLst/>
          </a:prstGeom>
        </p:spPr>
      </p:pic>
      <p:pic>
        <p:nvPicPr>
          <p:cNvPr id="49" name="Bild 48" descr="Isglass med hel fyllning">
            <a:extLst>
              <a:ext uri="{FF2B5EF4-FFF2-40B4-BE49-F238E27FC236}">
                <a16:creationId xmlns:a16="http://schemas.microsoft.com/office/drawing/2014/main" id="{85270994-BB2E-4BE9-8992-A454BF4234B2}"/>
              </a:ext>
            </a:extLst>
          </p:cNvPr>
          <p:cNvPicPr>
            <a:picLocks noChangeAspect="1"/>
          </p:cNvPicPr>
          <p:nvPr/>
        </p:nvPicPr>
        <p:blipFill>
          <a:blip r:embed="rId21">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8553735" y="4810392"/>
            <a:ext cx="914400" cy="914400"/>
          </a:xfrm>
          <a:prstGeom prst="rect">
            <a:avLst/>
          </a:prstGeom>
        </p:spPr>
      </p:pic>
      <p:pic>
        <p:nvPicPr>
          <p:cNvPr id="51" name="Bild 50" descr="Kringla kontur">
            <a:extLst>
              <a:ext uri="{FF2B5EF4-FFF2-40B4-BE49-F238E27FC236}">
                <a16:creationId xmlns:a16="http://schemas.microsoft.com/office/drawing/2014/main" id="{FA4C4A30-417E-4DA5-9594-3A41727C3E9E}"/>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705567" y="2452627"/>
            <a:ext cx="914400" cy="914400"/>
          </a:xfrm>
          <a:prstGeom prst="rect">
            <a:avLst/>
          </a:prstGeom>
        </p:spPr>
      </p:pic>
      <p:pic>
        <p:nvPicPr>
          <p:cNvPr id="52" name="Bild 51" descr="Kringla kontur">
            <a:extLst>
              <a:ext uri="{FF2B5EF4-FFF2-40B4-BE49-F238E27FC236}">
                <a16:creationId xmlns:a16="http://schemas.microsoft.com/office/drawing/2014/main" id="{88B5CE5F-4107-4585-8E0F-91A2484826F6}"/>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8532707" y="2895840"/>
            <a:ext cx="914400" cy="914400"/>
          </a:xfrm>
          <a:prstGeom prst="rect">
            <a:avLst/>
          </a:prstGeom>
        </p:spPr>
      </p:pic>
    </p:spTree>
    <p:extLst>
      <p:ext uri="{BB962C8B-B14F-4D97-AF65-F5344CB8AC3E}">
        <p14:creationId xmlns:p14="http://schemas.microsoft.com/office/powerpoint/2010/main" val="166295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nodeType="withEffect">
                                  <p:stCondLst>
                                    <p:cond delay="25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nodeType="withEffect">
                                  <p:stCondLst>
                                    <p:cond delay="500"/>
                                  </p:stCondLst>
                                  <p:childTnLst>
                                    <p:set>
                                      <p:cBhvr>
                                        <p:cTn id="10" dur="1" fill="hold">
                                          <p:stCondLst>
                                            <p:cond delay="0"/>
                                          </p:stCondLst>
                                        </p:cTn>
                                        <p:tgtEl>
                                          <p:spTgt spid="42"/>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nodeType="afterEffect">
                                  <p:stCondLst>
                                    <p:cond delay="500"/>
                                  </p:stCondLst>
                                  <p:childTnLst>
                                    <p:set>
                                      <p:cBhvr>
                                        <p:cTn id="13" dur="1" fill="hold">
                                          <p:stCondLst>
                                            <p:cond delay="0"/>
                                          </p:stCondLst>
                                        </p:cTn>
                                        <p:tgtEl>
                                          <p:spTgt spid="45"/>
                                        </p:tgtEl>
                                        <p:attrNameLst>
                                          <p:attrName>style.visibility</p:attrName>
                                        </p:attrNameLst>
                                      </p:cBhvr>
                                      <p:to>
                                        <p:strVal val="visible"/>
                                      </p:to>
                                    </p:set>
                                  </p:childTnLst>
                                </p:cTn>
                              </p:par>
                              <p:par>
                                <p:cTn id="14" presetID="1" presetClass="entr" presetSubtype="0" fill="hold" nodeType="withEffect">
                                  <p:stCondLst>
                                    <p:cond delay="800"/>
                                  </p:stCondLst>
                                  <p:childTnLst>
                                    <p:set>
                                      <p:cBhvr>
                                        <p:cTn id="15" dur="1" fill="hold">
                                          <p:stCondLst>
                                            <p:cond delay="0"/>
                                          </p:stCondLst>
                                        </p:cTn>
                                        <p:tgtEl>
                                          <p:spTgt spid="46"/>
                                        </p:tgtEl>
                                        <p:attrNameLst>
                                          <p:attrName>style.visibility</p:attrName>
                                        </p:attrNameLst>
                                      </p:cBhvr>
                                      <p:to>
                                        <p:strVal val="visible"/>
                                      </p:to>
                                    </p:set>
                                  </p:childTnLst>
                                </p:cTn>
                              </p:par>
                              <p:par>
                                <p:cTn id="16" presetID="1" presetClass="entr" presetSubtype="0" fill="hold" nodeType="withEffect">
                                  <p:stCondLst>
                                    <p:cond delay="1000"/>
                                  </p:stCondLst>
                                  <p:childTnLst>
                                    <p:set>
                                      <p:cBhvr>
                                        <p:cTn id="17" dur="1" fill="hold">
                                          <p:stCondLst>
                                            <p:cond delay="0"/>
                                          </p:stCondLst>
                                        </p:cTn>
                                        <p:tgtEl>
                                          <p:spTgt spid="23"/>
                                        </p:tgtEl>
                                        <p:attrNameLst>
                                          <p:attrName>style.visibility</p:attrName>
                                        </p:attrNameLst>
                                      </p:cBhvr>
                                      <p:to>
                                        <p:strVal val="visible"/>
                                      </p:to>
                                    </p:set>
                                  </p:childTnLst>
                                </p:cTn>
                              </p:par>
                              <p:par>
                                <p:cTn id="18" presetID="1" presetClass="entr" presetSubtype="0" fill="hold" nodeType="withEffect">
                                  <p:stCondLst>
                                    <p:cond delay="1100"/>
                                  </p:stCondLst>
                                  <p:childTnLst>
                                    <p:set>
                                      <p:cBhvr>
                                        <p:cTn id="19" dur="1" fill="hold">
                                          <p:stCondLst>
                                            <p:cond delay="0"/>
                                          </p:stCondLst>
                                        </p:cTn>
                                        <p:tgtEl>
                                          <p:spTgt spid="25"/>
                                        </p:tgtEl>
                                        <p:attrNameLst>
                                          <p:attrName>style.visibility</p:attrName>
                                        </p:attrNameLst>
                                      </p:cBhvr>
                                      <p:to>
                                        <p:strVal val="visible"/>
                                      </p:to>
                                    </p:set>
                                  </p:childTnLst>
                                </p:cTn>
                              </p:par>
                              <p:par>
                                <p:cTn id="20" presetID="1" presetClass="entr" presetSubtype="0" fill="hold" nodeType="withEffect">
                                  <p:stCondLst>
                                    <p:cond delay="1250"/>
                                  </p:stCondLst>
                                  <p:childTnLst>
                                    <p:set>
                                      <p:cBhvr>
                                        <p:cTn id="21" dur="1" fill="hold">
                                          <p:stCondLst>
                                            <p:cond delay="0"/>
                                          </p:stCondLst>
                                        </p:cTn>
                                        <p:tgtEl>
                                          <p:spTgt spid="4"/>
                                        </p:tgtEl>
                                        <p:attrNameLst>
                                          <p:attrName>style.visibility</p:attrName>
                                        </p:attrNameLst>
                                      </p:cBhvr>
                                      <p:to>
                                        <p:strVal val="visible"/>
                                      </p:to>
                                    </p:set>
                                  </p:childTnLst>
                                </p:cTn>
                              </p:par>
                              <p:par>
                                <p:cTn id="22" presetID="1" presetClass="entr" presetSubtype="0" fill="hold" nodeType="withEffect">
                                  <p:stCondLst>
                                    <p:cond delay="1250"/>
                                  </p:stCondLst>
                                  <p:childTnLst>
                                    <p:set>
                                      <p:cBhvr>
                                        <p:cTn id="23" dur="1" fill="hold">
                                          <p:stCondLst>
                                            <p:cond delay="0"/>
                                          </p:stCondLst>
                                        </p:cTn>
                                        <p:tgtEl>
                                          <p:spTgt spid="28"/>
                                        </p:tgtEl>
                                        <p:attrNameLst>
                                          <p:attrName>style.visibility</p:attrName>
                                        </p:attrNameLst>
                                      </p:cBhvr>
                                      <p:to>
                                        <p:strVal val="visible"/>
                                      </p:to>
                                    </p:set>
                                  </p:childTnLst>
                                </p:cTn>
                              </p:par>
                              <p:par>
                                <p:cTn id="24" presetID="1" presetClass="entr" presetSubtype="0" fill="hold" nodeType="withEffect">
                                  <p:stCondLst>
                                    <p:cond delay="1250"/>
                                  </p:stCondLst>
                                  <p:childTnLst>
                                    <p:set>
                                      <p:cBhvr>
                                        <p:cTn id="25" dur="1" fill="hold">
                                          <p:stCondLst>
                                            <p:cond delay="0"/>
                                          </p:stCondLst>
                                        </p:cTn>
                                        <p:tgtEl>
                                          <p:spTgt spid="29"/>
                                        </p:tgtEl>
                                        <p:attrNameLst>
                                          <p:attrName>style.visibility</p:attrName>
                                        </p:attrNameLst>
                                      </p:cBhvr>
                                      <p:to>
                                        <p:strVal val="visible"/>
                                      </p:to>
                                    </p:set>
                                  </p:childTnLst>
                                </p:cTn>
                              </p:par>
                              <p:par>
                                <p:cTn id="26" presetID="1" presetClass="entr" presetSubtype="0" fill="hold" nodeType="withEffect">
                                  <p:stCondLst>
                                    <p:cond delay="1250"/>
                                  </p:stCondLst>
                                  <p:childTnLst>
                                    <p:set>
                                      <p:cBhvr>
                                        <p:cTn id="27" dur="1" fill="hold">
                                          <p:stCondLst>
                                            <p:cond delay="0"/>
                                          </p:stCondLst>
                                        </p:cTn>
                                        <p:tgtEl>
                                          <p:spTgt spid="30"/>
                                        </p:tgtEl>
                                        <p:attrNameLst>
                                          <p:attrName>style.visibility</p:attrName>
                                        </p:attrNameLst>
                                      </p:cBhvr>
                                      <p:to>
                                        <p:strVal val="visible"/>
                                      </p:to>
                                    </p:set>
                                  </p:childTnLst>
                                </p:cTn>
                              </p:par>
                              <p:par>
                                <p:cTn id="28" presetID="1" presetClass="entr" presetSubtype="0" fill="hold" nodeType="withEffect">
                                  <p:stCondLst>
                                    <p:cond delay="1250"/>
                                  </p:stCondLst>
                                  <p:childTnLst>
                                    <p:set>
                                      <p:cBhvr>
                                        <p:cTn id="29" dur="1" fill="hold">
                                          <p:stCondLst>
                                            <p:cond delay="0"/>
                                          </p:stCondLst>
                                        </p:cTn>
                                        <p:tgtEl>
                                          <p:spTgt spid="31"/>
                                        </p:tgtEl>
                                        <p:attrNameLst>
                                          <p:attrName>style.visibility</p:attrName>
                                        </p:attrNameLst>
                                      </p:cBhvr>
                                      <p:to>
                                        <p:strVal val="visible"/>
                                      </p:to>
                                    </p:set>
                                  </p:childTnLst>
                                </p:cTn>
                              </p:par>
                              <p:par>
                                <p:cTn id="30" presetID="1" presetClass="entr" presetSubtype="0" fill="hold" nodeType="withEffect">
                                  <p:stCondLst>
                                    <p:cond delay="1350"/>
                                  </p:stCondLst>
                                  <p:childTnLst>
                                    <p:set>
                                      <p:cBhvr>
                                        <p:cTn id="31" dur="1" fill="hold">
                                          <p:stCondLst>
                                            <p:cond delay="0"/>
                                          </p:stCondLst>
                                        </p:cTn>
                                        <p:tgtEl>
                                          <p:spTgt spid="6"/>
                                        </p:tgtEl>
                                        <p:attrNameLst>
                                          <p:attrName>style.visibility</p:attrName>
                                        </p:attrNameLst>
                                      </p:cBhvr>
                                      <p:to>
                                        <p:strVal val="visible"/>
                                      </p:to>
                                    </p:set>
                                  </p:childTnLst>
                                </p:cTn>
                              </p:par>
                              <p:par>
                                <p:cTn id="32" presetID="1" presetClass="entr" presetSubtype="0" fill="hold" nodeType="withEffect">
                                  <p:stCondLst>
                                    <p:cond delay="1350"/>
                                  </p:stCondLst>
                                  <p:childTnLst>
                                    <p:set>
                                      <p:cBhvr>
                                        <p:cTn id="33" dur="1" fill="hold">
                                          <p:stCondLst>
                                            <p:cond delay="0"/>
                                          </p:stCondLst>
                                        </p:cTn>
                                        <p:tgtEl>
                                          <p:spTgt spid="37"/>
                                        </p:tgtEl>
                                        <p:attrNameLst>
                                          <p:attrName>style.visibility</p:attrName>
                                        </p:attrNameLst>
                                      </p:cBhvr>
                                      <p:to>
                                        <p:strVal val="visible"/>
                                      </p:to>
                                    </p:set>
                                  </p:childTnLst>
                                </p:cTn>
                              </p:par>
                              <p:par>
                                <p:cTn id="34" presetID="1" presetClass="entr" presetSubtype="0" fill="hold" nodeType="withEffect">
                                  <p:stCondLst>
                                    <p:cond delay="1350"/>
                                  </p:stCondLst>
                                  <p:childTnLst>
                                    <p:set>
                                      <p:cBhvr>
                                        <p:cTn id="35" dur="1" fill="hold">
                                          <p:stCondLst>
                                            <p:cond delay="0"/>
                                          </p:stCondLst>
                                        </p:cTn>
                                        <p:tgtEl>
                                          <p:spTgt spid="39"/>
                                        </p:tgtEl>
                                        <p:attrNameLst>
                                          <p:attrName>style.visibility</p:attrName>
                                        </p:attrNameLst>
                                      </p:cBhvr>
                                      <p:to>
                                        <p:strVal val="visible"/>
                                      </p:to>
                                    </p:set>
                                  </p:childTnLst>
                                </p:cTn>
                              </p:par>
                              <p:par>
                                <p:cTn id="36" presetID="1" presetClass="entr" presetSubtype="0" fill="hold" nodeType="withEffect">
                                  <p:stCondLst>
                                    <p:cond delay="1350"/>
                                  </p:stCondLst>
                                  <p:childTnLst>
                                    <p:set>
                                      <p:cBhvr>
                                        <p:cTn id="37" dur="1" fill="hold">
                                          <p:stCondLst>
                                            <p:cond delay="0"/>
                                          </p:stCondLst>
                                        </p:cTn>
                                        <p:tgtEl>
                                          <p:spTgt spid="48"/>
                                        </p:tgtEl>
                                        <p:attrNameLst>
                                          <p:attrName>style.visibility</p:attrName>
                                        </p:attrNameLst>
                                      </p:cBhvr>
                                      <p:to>
                                        <p:strVal val="visible"/>
                                      </p:to>
                                    </p:set>
                                  </p:childTnLst>
                                </p:cTn>
                              </p:par>
                              <p:par>
                                <p:cTn id="38" presetID="1" presetClass="entr" presetSubtype="0" fill="hold" nodeType="withEffect">
                                  <p:stCondLst>
                                    <p:cond delay="1350"/>
                                  </p:stCondLst>
                                  <p:childTnLst>
                                    <p:set>
                                      <p:cBhvr>
                                        <p:cTn id="39" dur="1" fill="hold">
                                          <p:stCondLst>
                                            <p:cond delay="0"/>
                                          </p:stCondLst>
                                        </p:cTn>
                                        <p:tgtEl>
                                          <p:spTgt spid="49"/>
                                        </p:tgtEl>
                                        <p:attrNameLst>
                                          <p:attrName>style.visibility</p:attrName>
                                        </p:attrNameLst>
                                      </p:cBhvr>
                                      <p:to>
                                        <p:strVal val="visible"/>
                                      </p:to>
                                    </p:set>
                                  </p:childTnLst>
                                </p:cTn>
                              </p:par>
                              <p:par>
                                <p:cTn id="40" presetID="1" presetClass="entr" presetSubtype="0" fill="hold" nodeType="withEffect">
                                  <p:stCondLst>
                                    <p:cond delay="1500"/>
                                  </p:stCondLst>
                                  <p:childTnLst>
                                    <p:set>
                                      <p:cBhvr>
                                        <p:cTn id="41" dur="1" fill="hold">
                                          <p:stCondLst>
                                            <p:cond delay="0"/>
                                          </p:stCondLst>
                                        </p:cTn>
                                        <p:tgtEl>
                                          <p:spTgt spid="51"/>
                                        </p:tgtEl>
                                        <p:attrNameLst>
                                          <p:attrName>style.visibility</p:attrName>
                                        </p:attrNameLst>
                                      </p:cBhvr>
                                      <p:to>
                                        <p:strVal val="visible"/>
                                      </p:to>
                                    </p:set>
                                  </p:childTnLst>
                                </p:cTn>
                              </p:par>
                              <p:par>
                                <p:cTn id="42" presetID="1" presetClass="entr" presetSubtype="0" fill="hold" nodeType="withEffect">
                                  <p:stCondLst>
                                    <p:cond delay="1500"/>
                                  </p:stCondLst>
                                  <p:childTnLst>
                                    <p:set>
                                      <p:cBhvr>
                                        <p:cTn id="43"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9E1D2D1F-E1DE-40C1-BC9A-9C8D0DBE636E}"/>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Freeform: Shape 9">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Bildobjekt 4" descr="En bild som visar text, inomhus, kök, person&#10;&#10;Automatiskt genererad beskrivning">
            <a:extLst>
              <a:ext uri="{FF2B5EF4-FFF2-40B4-BE49-F238E27FC236}">
                <a16:creationId xmlns:a16="http://schemas.microsoft.com/office/drawing/2014/main" id="{7123BFF0-6DD6-4697-8EF9-4FD738DF5A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685569" y="0"/>
            <a:ext cx="10820862" cy="6919686"/>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7" name="textruta 6">
            <a:extLst>
              <a:ext uri="{FF2B5EF4-FFF2-40B4-BE49-F238E27FC236}">
                <a16:creationId xmlns:a16="http://schemas.microsoft.com/office/drawing/2014/main" id="{8DE8329D-D75A-4292-A502-BEEADE15ED36}"/>
              </a:ext>
            </a:extLst>
          </p:cNvPr>
          <p:cNvSpPr txBox="1"/>
          <p:nvPr/>
        </p:nvSpPr>
        <p:spPr>
          <a:xfrm>
            <a:off x="11744697" y="6424551"/>
            <a:ext cx="421574" cy="369332"/>
          </a:xfrm>
          <a:prstGeom prst="rect">
            <a:avLst/>
          </a:prstGeom>
          <a:noFill/>
        </p:spPr>
        <p:txBody>
          <a:bodyPr wrap="square" rtlCol="0">
            <a:spAutoFit/>
          </a:bodyPr>
          <a:lstStyle/>
          <a:p>
            <a:r>
              <a:rPr lang="sv-SE" dirty="0">
                <a:solidFill>
                  <a:schemeClr val="bg1">
                    <a:lumMod val="65000"/>
                  </a:schemeClr>
                </a:solidFill>
              </a:rPr>
              <a:t>14</a:t>
            </a:r>
          </a:p>
        </p:txBody>
      </p:sp>
    </p:spTree>
    <p:extLst>
      <p:ext uri="{BB962C8B-B14F-4D97-AF65-F5344CB8AC3E}">
        <p14:creationId xmlns:p14="http://schemas.microsoft.com/office/powerpoint/2010/main" val="19750754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71EDB6BA-6BC7-4EBF-B8C4-D41402B415E6}"/>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34C00650-6DD3-4A42-82DB-D4471D62349B}"/>
              </a:ext>
            </a:extLst>
          </p:cNvPr>
          <p:cNvSpPr>
            <a:spLocks noGrp="1"/>
          </p:cNvSpPr>
          <p:nvPr>
            <p:ph type="title"/>
          </p:nvPr>
        </p:nvSpPr>
        <p:spPr/>
        <p:txBody>
          <a:bodyPr/>
          <a:lstStyle/>
          <a:p>
            <a:r>
              <a:rPr lang="sv-SE" dirty="0"/>
              <a:t>Verksamhetsutveckling!</a:t>
            </a:r>
          </a:p>
        </p:txBody>
      </p:sp>
      <p:sp>
        <p:nvSpPr>
          <p:cNvPr id="3" name="Platshållare för innehåll 2">
            <a:extLst>
              <a:ext uri="{FF2B5EF4-FFF2-40B4-BE49-F238E27FC236}">
                <a16:creationId xmlns:a16="http://schemas.microsoft.com/office/drawing/2014/main" id="{BEE7FC94-D579-4CA7-B975-E48A6EB91B3C}"/>
              </a:ext>
            </a:extLst>
          </p:cNvPr>
          <p:cNvSpPr>
            <a:spLocks noGrp="1"/>
          </p:cNvSpPr>
          <p:nvPr>
            <p:ph idx="1"/>
          </p:nvPr>
        </p:nvSpPr>
        <p:spPr>
          <a:xfrm>
            <a:off x="838199" y="1825625"/>
            <a:ext cx="4125687" cy="4351338"/>
          </a:xfrm>
        </p:spPr>
        <p:txBody>
          <a:bodyPr>
            <a:normAutofit/>
          </a:bodyPr>
          <a:lstStyle/>
          <a:p>
            <a:pPr lvl="0"/>
            <a:r>
              <a:rPr lang="sv-SE" dirty="0"/>
              <a:t>Rutiner</a:t>
            </a:r>
          </a:p>
          <a:p>
            <a:pPr lvl="0"/>
            <a:r>
              <a:rPr lang="sv-SE" dirty="0"/>
              <a:t>Kommunikation</a:t>
            </a:r>
          </a:p>
          <a:p>
            <a:pPr lvl="0"/>
            <a:r>
              <a:rPr lang="sv-SE" dirty="0"/>
              <a:t>Utbildning</a:t>
            </a:r>
          </a:p>
          <a:p>
            <a:pPr lvl="0"/>
            <a:r>
              <a:rPr lang="sv-SE" dirty="0"/>
              <a:t>Standardisering</a:t>
            </a:r>
          </a:p>
          <a:p>
            <a:pPr lvl="0"/>
            <a:r>
              <a:rPr lang="sv-SE" dirty="0"/>
              <a:t>Uppföljning</a:t>
            </a:r>
          </a:p>
          <a:p>
            <a:endParaRPr lang="sv-SE" dirty="0"/>
          </a:p>
        </p:txBody>
      </p:sp>
      <p:pic>
        <p:nvPicPr>
          <p:cNvPr id="7" name="Bildobjekt 6" descr="En bild som visar person, bord, sitter, person&#10;&#10;Automatiskt genererad beskrivning">
            <a:extLst>
              <a:ext uri="{FF2B5EF4-FFF2-40B4-BE49-F238E27FC236}">
                <a16:creationId xmlns:a16="http://schemas.microsoft.com/office/drawing/2014/main" id="{8F7B688E-0894-4398-994D-CC1A28E3714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28904" y="1822522"/>
            <a:ext cx="6563096" cy="5035478"/>
          </a:xfrm>
          <a:prstGeom prst="rect">
            <a:avLst/>
          </a:prstGeom>
        </p:spPr>
      </p:pic>
      <p:sp>
        <p:nvSpPr>
          <p:cNvPr id="5" name="textruta 4">
            <a:extLst>
              <a:ext uri="{FF2B5EF4-FFF2-40B4-BE49-F238E27FC236}">
                <a16:creationId xmlns:a16="http://schemas.microsoft.com/office/drawing/2014/main" id="{28E2F8E3-9118-4587-A626-3265C46CAEE3}"/>
              </a:ext>
            </a:extLst>
          </p:cNvPr>
          <p:cNvSpPr txBox="1"/>
          <p:nvPr/>
        </p:nvSpPr>
        <p:spPr>
          <a:xfrm>
            <a:off x="11744697" y="6424551"/>
            <a:ext cx="421574" cy="369332"/>
          </a:xfrm>
          <a:prstGeom prst="rect">
            <a:avLst/>
          </a:prstGeom>
          <a:noFill/>
        </p:spPr>
        <p:txBody>
          <a:bodyPr wrap="square" rtlCol="0">
            <a:spAutoFit/>
          </a:bodyPr>
          <a:lstStyle/>
          <a:p>
            <a:r>
              <a:rPr lang="sv-SE" dirty="0"/>
              <a:t>15</a:t>
            </a:r>
          </a:p>
        </p:txBody>
      </p:sp>
    </p:spTree>
    <p:extLst>
      <p:ext uri="{BB962C8B-B14F-4D97-AF65-F5344CB8AC3E}">
        <p14:creationId xmlns:p14="http://schemas.microsoft.com/office/powerpoint/2010/main" val="2411284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A645D0AC-4548-49C3-A25C-99DFDB0C5ADE}"/>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innehåll 2">
            <a:extLst>
              <a:ext uri="{FF2B5EF4-FFF2-40B4-BE49-F238E27FC236}">
                <a16:creationId xmlns:a16="http://schemas.microsoft.com/office/drawing/2014/main" id="{D0A38572-A09C-428D-981F-B252B83A488F}"/>
              </a:ext>
            </a:extLst>
          </p:cNvPr>
          <p:cNvSpPr>
            <a:spLocks noGrp="1"/>
          </p:cNvSpPr>
          <p:nvPr>
            <p:ph idx="4294967295"/>
          </p:nvPr>
        </p:nvSpPr>
        <p:spPr>
          <a:xfrm>
            <a:off x="875472" y="2030249"/>
            <a:ext cx="5068130" cy="4495965"/>
          </a:xfrm>
        </p:spPr>
        <p:txBody>
          <a:bodyPr>
            <a:normAutofit/>
          </a:bodyPr>
          <a:lstStyle/>
          <a:p>
            <a:pPr marL="0" indent="0">
              <a:buNone/>
            </a:pPr>
            <a:r>
              <a:rPr lang="sv-SE" sz="2400" dirty="0">
                <a:solidFill>
                  <a:srgbClr val="003366"/>
                </a:solidFill>
              </a:rPr>
              <a:t>”Åtgärderna som Gropens Gård gör för att minska avfallet har inte inneburit mer arbete.  Det har snarare förenklat och förbättrat arbetsmetoderna.”</a:t>
            </a:r>
            <a:r>
              <a:rPr lang="sv-SE" sz="2400" i="1" dirty="0">
                <a:solidFill>
                  <a:srgbClr val="003366"/>
                </a:solidFill>
              </a:rPr>
              <a:t> </a:t>
            </a:r>
          </a:p>
          <a:p>
            <a:pPr marL="0" indent="0">
              <a:buNone/>
            </a:pPr>
            <a:r>
              <a:rPr lang="sv-SE" sz="2000" i="1" dirty="0">
                <a:solidFill>
                  <a:srgbClr val="003366"/>
                </a:solidFill>
              </a:rPr>
              <a:t>Katarina </a:t>
            </a:r>
            <a:r>
              <a:rPr lang="sv-SE" sz="2000" i="1" dirty="0" err="1">
                <a:solidFill>
                  <a:srgbClr val="003366"/>
                </a:solidFill>
              </a:rPr>
              <a:t>Zupancic</a:t>
            </a:r>
            <a:r>
              <a:rPr lang="sv-SE" sz="2000" i="1" dirty="0">
                <a:solidFill>
                  <a:srgbClr val="003366"/>
                </a:solidFill>
              </a:rPr>
              <a:t> </a:t>
            </a:r>
            <a:br>
              <a:rPr lang="sv-SE" sz="2000" i="1" dirty="0">
                <a:solidFill>
                  <a:srgbClr val="003366"/>
                </a:solidFill>
              </a:rPr>
            </a:br>
            <a:r>
              <a:rPr lang="sv-SE" sz="2000" i="1" dirty="0">
                <a:solidFill>
                  <a:srgbClr val="003366"/>
                </a:solidFill>
              </a:rPr>
              <a:t>Enhetschef Gropens Gård</a:t>
            </a:r>
            <a:br>
              <a:rPr lang="sv-SE" sz="2000" i="1" dirty="0">
                <a:solidFill>
                  <a:srgbClr val="003366"/>
                </a:solidFill>
              </a:rPr>
            </a:br>
            <a:r>
              <a:rPr lang="sv-SE" sz="2000" i="1" dirty="0">
                <a:solidFill>
                  <a:srgbClr val="003366"/>
                </a:solidFill>
              </a:rPr>
              <a:t>Göteborgs stad</a:t>
            </a:r>
            <a:endParaRPr lang="sv-SE" sz="2000" dirty="0">
              <a:solidFill>
                <a:srgbClr val="003366"/>
              </a:solidFill>
            </a:endParaRPr>
          </a:p>
          <a:p>
            <a:pPr marL="0" indent="0">
              <a:buNone/>
            </a:pPr>
            <a:endParaRPr lang="sv-SE" sz="1800" dirty="0">
              <a:solidFill>
                <a:srgbClr val="003366"/>
              </a:solidFill>
            </a:endParaRPr>
          </a:p>
        </p:txBody>
      </p:sp>
      <p:pic>
        <p:nvPicPr>
          <p:cNvPr id="5" name="Bildobjekt 4" descr="I:\01Förvaltningsgemensamt\01 Avfall\Skrota skräpet\SKROTA SKRÄPET - FÖREBYGGANDE\BILDER\BILDER OCH ILLUSTRATIONER\Johannas bilder till checklistor\Gropens Gård\katatina z stående bild2 Foto Johanna Montell.jpg">
            <a:extLst>
              <a:ext uri="{FF2B5EF4-FFF2-40B4-BE49-F238E27FC236}">
                <a16:creationId xmlns:a16="http://schemas.microsoft.com/office/drawing/2014/main" id="{83CD65A5-728D-47E6-9565-31B4DB6F7F27}"/>
              </a:ext>
            </a:extLst>
          </p:cNvPr>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7288306" y="0"/>
            <a:ext cx="4903694" cy="6858000"/>
          </a:xfrm>
          <a:prstGeom prst="rect">
            <a:avLst/>
          </a:prstGeom>
          <a:noFill/>
          <a:ln>
            <a:noFill/>
          </a:ln>
        </p:spPr>
      </p:pic>
      <p:sp>
        <p:nvSpPr>
          <p:cNvPr id="4" name="textruta 3">
            <a:extLst>
              <a:ext uri="{FF2B5EF4-FFF2-40B4-BE49-F238E27FC236}">
                <a16:creationId xmlns:a16="http://schemas.microsoft.com/office/drawing/2014/main" id="{65E04A89-D30C-4164-9930-C5D9936B78E8}"/>
              </a:ext>
            </a:extLst>
          </p:cNvPr>
          <p:cNvSpPr txBox="1"/>
          <p:nvPr/>
        </p:nvSpPr>
        <p:spPr>
          <a:xfrm>
            <a:off x="11744697" y="6424551"/>
            <a:ext cx="421574" cy="369332"/>
          </a:xfrm>
          <a:prstGeom prst="rect">
            <a:avLst/>
          </a:prstGeom>
          <a:noFill/>
        </p:spPr>
        <p:txBody>
          <a:bodyPr wrap="square" rtlCol="0">
            <a:spAutoFit/>
          </a:bodyPr>
          <a:lstStyle/>
          <a:p>
            <a:r>
              <a:rPr lang="sv-SE" dirty="0">
                <a:solidFill>
                  <a:schemeClr val="bg1">
                    <a:lumMod val="50000"/>
                  </a:schemeClr>
                </a:solidFill>
              </a:rPr>
              <a:t>16</a:t>
            </a:r>
          </a:p>
        </p:txBody>
      </p:sp>
    </p:spTree>
    <p:extLst>
      <p:ext uri="{BB962C8B-B14F-4D97-AF65-F5344CB8AC3E}">
        <p14:creationId xmlns:p14="http://schemas.microsoft.com/office/powerpoint/2010/main" val="641609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92E34123-030A-4E98-BDA2-CEF92324E33C}"/>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extruta 1">
            <a:extLst>
              <a:ext uri="{FF2B5EF4-FFF2-40B4-BE49-F238E27FC236}">
                <a16:creationId xmlns:a16="http://schemas.microsoft.com/office/drawing/2014/main" id="{CCD64717-A872-7E41-A2B7-EE9AFDED96CB}"/>
              </a:ext>
            </a:extLst>
          </p:cNvPr>
          <p:cNvSpPr txBox="1"/>
          <p:nvPr/>
        </p:nvSpPr>
        <p:spPr>
          <a:xfrm>
            <a:off x="2841134" y="457972"/>
            <a:ext cx="6509731" cy="1200329"/>
          </a:xfrm>
          <a:prstGeom prst="rect">
            <a:avLst/>
          </a:prstGeom>
          <a:noFill/>
        </p:spPr>
        <p:txBody>
          <a:bodyPr wrap="none" rtlCol="0">
            <a:spAutoFit/>
          </a:bodyPr>
          <a:lstStyle/>
          <a:p>
            <a:pPr algn="ctr"/>
            <a:r>
              <a:rPr lang="sv-SE" sz="3600" b="1" dirty="0"/>
              <a:t>Vinster med </a:t>
            </a:r>
          </a:p>
          <a:p>
            <a:pPr algn="ctr"/>
            <a:r>
              <a:rPr lang="sv-SE" sz="3600" b="1" dirty="0"/>
              <a:t>resurssmart materialanvändning </a:t>
            </a:r>
          </a:p>
        </p:txBody>
      </p:sp>
      <p:pic>
        <p:nvPicPr>
          <p:cNvPr id="4" name="Bild 3" descr="Pengar kontur">
            <a:extLst>
              <a:ext uri="{FF2B5EF4-FFF2-40B4-BE49-F238E27FC236}">
                <a16:creationId xmlns:a16="http://schemas.microsoft.com/office/drawing/2014/main" id="{20B92816-951F-7840-95D8-EE5D302CC54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59403" y="2720338"/>
            <a:ext cx="2165383" cy="2165383"/>
          </a:xfrm>
          <a:prstGeom prst="rect">
            <a:avLst/>
          </a:prstGeom>
        </p:spPr>
      </p:pic>
      <p:pic>
        <p:nvPicPr>
          <p:cNvPr id="6" name="Bild 5" descr="Mynt med hel fyllning">
            <a:extLst>
              <a:ext uri="{FF2B5EF4-FFF2-40B4-BE49-F238E27FC236}">
                <a16:creationId xmlns:a16="http://schemas.microsoft.com/office/drawing/2014/main" id="{277318D4-FD85-B84C-90AA-9EE20F7D3694}"/>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974559" y="3971321"/>
            <a:ext cx="914400" cy="914400"/>
          </a:xfrm>
          <a:prstGeom prst="rect">
            <a:avLst/>
          </a:prstGeom>
        </p:spPr>
      </p:pic>
      <p:pic>
        <p:nvPicPr>
          <p:cNvPr id="25" name="Bild 24" descr="Dans med hel fyllning">
            <a:extLst>
              <a:ext uri="{FF2B5EF4-FFF2-40B4-BE49-F238E27FC236}">
                <a16:creationId xmlns:a16="http://schemas.microsoft.com/office/drawing/2014/main" id="{ADFF370E-09C2-9E4A-95F4-52D083B593EF}"/>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967216" y="2720338"/>
            <a:ext cx="2295871" cy="2295871"/>
          </a:xfrm>
          <a:prstGeom prst="rect">
            <a:avLst/>
          </a:prstGeom>
        </p:spPr>
      </p:pic>
      <p:pic>
        <p:nvPicPr>
          <p:cNvPr id="15" name="Bild 14" descr="Öppen hand med växt">
            <a:extLst>
              <a:ext uri="{FF2B5EF4-FFF2-40B4-BE49-F238E27FC236}">
                <a16:creationId xmlns:a16="http://schemas.microsoft.com/office/drawing/2014/main" id="{229EB3C4-53B2-45F7-BD4A-559FBA238CC5}"/>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229078" y="2720337"/>
            <a:ext cx="2165383" cy="2165383"/>
          </a:xfrm>
          <a:prstGeom prst="rect">
            <a:avLst/>
          </a:prstGeom>
        </p:spPr>
      </p:pic>
      <p:sp>
        <p:nvSpPr>
          <p:cNvPr id="16" name="textruta 15">
            <a:extLst>
              <a:ext uri="{FF2B5EF4-FFF2-40B4-BE49-F238E27FC236}">
                <a16:creationId xmlns:a16="http://schemas.microsoft.com/office/drawing/2014/main" id="{B10898C0-6762-4000-ADB5-312A7F6D118D}"/>
              </a:ext>
            </a:extLst>
          </p:cNvPr>
          <p:cNvSpPr txBox="1"/>
          <p:nvPr/>
        </p:nvSpPr>
        <p:spPr>
          <a:xfrm>
            <a:off x="11744697" y="6424551"/>
            <a:ext cx="421574" cy="369332"/>
          </a:xfrm>
          <a:prstGeom prst="rect">
            <a:avLst/>
          </a:prstGeom>
          <a:noFill/>
        </p:spPr>
        <p:txBody>
          <a:bodyPr wrap="square" rtlCol="0">
            <a:spAutoFit/>
          </a:bodyPr>
          <a:lstStyle/>
          <a:p>
            <a:r>
              <a:rPr lang="sv-SE" dirty="0">
                <a:solidFill>
                  <a:schemeClr val="bg1">
                    <a:lumMod val="65000"/>
                  </a:schemeClr>
                </a:solidFill>
              </a:rPr>
              <a:t>17</a:t>
            </a:r>
          </a:p>
        </p:txBody>
      </p:sp>
    </p:spTree>
    <p:extLst>
      <p:ext uri="{BB962C8B-B14F-4D97-AF65-F5344CB8AC3E}">
        <p14:creationId xmlns:p14="http://schemas.microsoft.com/office/powerpoint/2010/main" val="403544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026A6AA0-C79B-4232-B3E2-2410B4012D78}"/>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 name="Bildobjekt 2" descr="En bild som visar person, bord, fönster, mat&#10;&#10;Automatiskt genererad beskrivning">
            <a:extLst>
              <a:ext uri="{FF2B5EF4-FFF2-40B4-BE49-F238E27FC236}">
                <a16:creationId xmlns:a16="http://schemas.microsoft.com/office/drawing/2014/main" id="{58B0B189-C077-4E96-8F84-FBC8E6733F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635759"/>
            <a:ext cx="12192000" cy="8129517"/>
          </a:xfrm>
          <a:prstGeom prst="rect">
            <a:avLst/>
          </a:prstGeom>
        </p:spPr>
      </p:pic>
      <p:sp>
        <p:nvSpPr>
          <p:cNvPr id="4" name="Rubrik 3">
            <a:extLst>
              <a:ext uri="{FF2B5EF4-FFF2-40B4-BE49-F238E27FC236}">
                <a16:creationId xmlns:a16="http://schemas.microsoft.com/office/drawing/2014/main" id="{8BD254A3-E2F1-475B-BE52-730DA189D44C}"/>
              </a:ext>
            </a:extLst>
          </p:cNvPr>
          <p:cNvSpPr>
            <a:spLocks noGrp="1"/>
          </p:cNvSpPr>
          <p:nvPr>
            <p:ph type="ctrTitle"/>
          </p:nvPr>
        </p:nvSpPr>
        <p:spPr>
          <a:xfrm>
            <a:off x="5753800" y="4141724"/>
            <a:ext cx="5990897" cy="1972019"/>
          </a:xfrm>
          <a:solidFill>
            <a:schemeClr val="accent5">
              <a:lumMod val="20000"/>
              <a:lumOff val="80000"/>
            </a:schemeClr>
          </a:solidFill>
          <a:ln>
            <a:solidFill>
              <a:schemeClr val="accent5">
                <a:lumMod val="75000"/>
              </a:schemeClr>
            </a:solidFill>
          </a:ln>
        </p:spPr>
        <p:txBody>
          <a:bodyPr>
            <a:normAutofit/>
          </a:bodyPr>
          <a:lstStyle/>
          <a:p>
            <a:pPr>
              <a:spcAft>
                <a:spcPts val="1200"/>
              </a:spcAft>
            </a:pPr>
            <a:r>
              <a:rPr lang="sv-SE" dirty="0"/>
              <a:t>Äldreomsorg</a:t>
            </a:r>
            <a:br>
              <a:rPr lang="sv-SE" dirty="0"/>
            </a:br>
            <a:r>
              <a:rPr lang="sv-SE" sz="2700" dirty="0"/>
              <a:t>Mindre mängd avfall och smartare materialanvändning</a:t>
            </a:r>
            <a:br>
              <a:rPr lang="sv-SE" sz="2700" dirty="0"/>
            </a:br>
            <a:r>
              <a:rPr lang="sv-SE" sz="1000" dirty="0">
                <a:solidFill>
                  <a:srgbClr val="DEEBF7"/>
                </a:solidFill>
              </a:rPr>
              <a:t>x</a:t>
            </a:r>
            <a:endParaRPr lang="sv-SE" sz="2700" dirty="0">
              <a:solidFill>
                <a:srgbClr val="DEEBF7"/>
              </a:solidFill>
            </a:endParaRPr>
          </a:p>
        </p:txBody>
      </p:sp>
      <p:sp>
        <p:nvSpPr>
          <p:cNvPr id="5" name="textruta 4">
            <a:extLst>
              <a:ext uri="{FF2B5EF4-FFF2-40B4-BE49-F238E27FC236}">
                <a16:creationId xmlns:a16="http://schemas.microsoft.com/office/drawing/2014/main" id="{CA3E78E5-7EBA-4CED-882A-4EB75A54FE69}"/>
              </a:ext>
            </a:extLst>
          </p:cNvPr>
          <p:cNvSpPr txBox="1"/>
          <p:nvPr/>
        </p:nvSpPr>
        <p:spPr>
          <a:xfrm>
            <a:off x="11744697" y="6424551"/>
            <a:ext cx="421574" cy="369332"/>
          </a:xfrm>
          <a:prstGeom prst="rect">
            <a:avLst/>
          </a:prstGeom>
          <a:noFill/>
        </p:spPr>
        <p:txBody>
          <a:bodyPr wrap="square" rtlCol="0">
            <a:spAutoFit/>
          </a:bodyPr>
          <a:lstStyle/>
          <a:p>
            <a:r>
              <a:rPr lang="sv-SE" dirty="0"/>
              <a:t>18</a:t>
            </a:r>
          </a:p>
        </p:txBody>
      </p:sp>
    </p:spTree>
    <p:extLst>
      <p:ext uri="{BB962C8B-B14F-4D97-AF65-F5344CB8AC3E}">
        <p14:creationId xmlns:p14="http://schemas.microsoft.com/office/powerpoint/2010/main" val="12894980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A5B0ADAA-0871-4125-93FD-58B74118C0A3}"/>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1" name="Title 1">
            <a:extLst>
              <a:ext uri="{FF2B5EF4-FFF2-40B4-BE49-F238E27FC236}">
                <a16:creationId xmlns:a16="http://schemas.microsoft.com/office/drawing/2014/main" id="{96F0163D-789C-4EE7-8440-9B1CC0A4381F}"/>
              </a:ext>
            </a:extLst>
          </p:cNvPr>
          <p:cNvSpPr>
            <a:spLocks noGrp="1"/>
          </p:cNvSpPr>
          <p:nvPr>
            <p:ph type="title"/>
          </p:nvPr>
        </p:nvSpPr>
        <p:spPr>
          <a:xfrm>
            <a:off x="528005" y="650527"/>
            <a:ext cx="6167086" cy="1311664"/>
          </a:xfrm>
        </p:spPr>
        <p:txBody>
          <a:bodyPr vert="horz" lIns="91440" tIns="45720" rIns="91440" bIns="45720" rtlCol="0" anchor="ctr">
            <a:normAutofit fontScale="90000"/>
          </a:bodyPr>
          <a:lstStyle/>
          <a:p>
            <a:r>
              <a:rPr lang="en-US" dirty="0" err="1">
                <a:solidFill>
                  <a:srgbClr val="000000"/>
                </a:solidFill>
              </a:rPr>
              <a:t>Sekelbo</a:t>
            </a:r>
            <a:r>
              <a:rPr lang="en-US" dirty="0">
                <a:solidFill>
                  <a:srgbClr val="000000"/>
                </a:solidFill>
              </a:rPr>
              <a:t> </a:t>
            </a:r>
            <a:r>
              <a:rPr lang="en-US" dirty="0" err="1">
                <a:solidFill>
                  <a:srgbClr val="000000"/>
                </a:solidFill>
              </a:rPr>
              <a:t>i</a:t>
            </a:r>
            <a:r>
              <a:rPr lang="en-US" dirty="0">
                <a:solidFill>
                  <a:srgbClr val="000000"/>
                </a:solidFill>
              </a:rPr>
              <a:t> </a:t>
            </a:r>
            <a:r>
              <a:rPr lang="en-US" dirty="0" err="1">
                <a:solidFill>
                  <a:srgbClr val="000000"/>
                </a:solidFill>
              </a:rPr>
              <a:t>Göteborg</a:t>
            </a:r>
            <a:r>
              <a:rPr lang="en-US" dirty="0">
                <a:solidFill>
                  <a:srgbClr val="000000"/>
                </a:solidFill>
              </a:rPr>
              <a:t> – </a:t>
            </a:r>
            <a:r>
              <a:rPr lang="en-US" dirty="0" err="1">
                <a:solidFill>
                  <a:srgbClr val="000000"/>
                </a:solidFill>
              </a:rPr>
              <a:t>minskat</a:t>
            </a:r>
            <a:r>
              <a:rPr lang="en-US" dirty="0">
                <a:solidFill>
                  <a:srgbClr val="000000"/>
                </a:solidFill>
              </a:rPr>
              <a:t> </a:t>
            </a:r>
            <a:r>
              <a:rPr lang="en-US" dirty="0" err="1">
                <a:solidFill>
                  <a:srgbClr val="000000"/>
                </a:solidFill>
              </a:rPr>
              <a:t>restavfall</a:t>
            </a:r>
            <a:r>
              <a:rPr lang="en-US" dirty="0">
                <a:solidFill>
                  <a:srgbClr val="000000"/>
                </a:solidFill>
              </a:rPr>
              <a:t> och </a:t>
            </a:r>
            <a:r>
              <a:rPr lang="en-US" dirty="0" err="1">
                <a:solidFill>
                  <a:srgbClr val="000000"/>
                </a:solidFill>
              </a:rPr>
              <a:t>matsvinn</a:t>
            </a:r>
            <a:r>
              <a:rPr lang="en-US" dirty="0">
                <a:solidFill>
                  <a:srgbClr val="000000"/>
                </a:solidFill>
              </a:rPr>
              <a:t>!</a:t>
            </a:r>
          </a:p>
        </p:txBody>
      </p:sp>
      <p:pic>
        <p:nvPicPr>
          <p:cNvPr id="8" name="Bildobjekt 7" descr="miljöombud3 Foto Johanna Montell.jpg">
            <a:extLst>
              <a:ext uri="{FF2B5EF4-FFF2-40B4-BE49-F238E27FC236}">
                <a16:creationId xmlns:a16="http://schemas.microsoft.com/office/drawing/2014/main" id="{2CAE209F-1779-4C70-9310-55B63034D0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02949" y="2265300"/>
            <a:ext cx="6889051" cy="4592700"/>
          </a:xfrm>
          <a:prstGeom prst="rect">
            <a:avLst/>
          </a:prstGeom>
        </p:spPr>
      </p:pic>
      <p:sp>
        <p:nvSpPr>
          <p:cNvPr id="9" name="Platshållare för innehåll 2">
            <a:extLst>
              <a:ext uri="{FF2B5EF4-FFF2-40B4-BE49-F238E27FC236}">
                <a16:creationId xmlns:a16="http://schemas.microsoft.com/office/drawing/2014/main" id="{AD6495F0-AC7A-49A2-9DB8-B3E7F2C4720E}"/>
              </a:ext>
            </a:extLst>
          </p:cNvPr>
          <p:cNvSpPr txBox="1">
            <a:spLocks/>
          </p:cNvSpPr>
          <p:nvPr/>
        </p:nvSpPr>
        <p:spPr>
          <a:xfrm>
            <a:off x="528005" y="2270876"/>
            <a:ext cx="3669422" cy="4153675"/>
          </a:xfrm>
          <a:prstGeom prst="rect">
            <a:avLst/>
          </a:prstGeom>
        </p:spPr>
        <p:txBody>
          <a:bodyPr vert="horz" lIns="0" tIns="0" rIns="0" bIns="0" rtlCol="0" anchor="t" anchorCtr="0">
            <a:normAutofit fontScale="92500" lnSpcReduction="10000"/>
          </a:bodyPr>
          <a:lstStyle/>
          <a:p>
            <a:pPr defTabSz="457200">
              <a:spcAft>
                <a:spcPts val="1500"/>
              </a:spcAft>
              <a:defRPr/>
            </a:pPr>
            <a:r>
              <a:rPr lang="sv-SE" sz="2600" dirty="0">
                <a:solidFill>
                  <a:srgbClr val="000000"/>
                </a:solidFill>
                <a:latin typeface="Calibri" pitchFamily="34" charset="0"/>
                <a:cs typeface="Calibri" pitchFamily="34" charset="0"/>
              </a:rPr>
              <a:t>Minskat matavfall 23 %</a:t>
            </a:r>
          </a:p>
          <a:p>
            <a:pPr defTabSz="457200">
              <a:spcAft>
                <a:spcPts val="1500"/>
              </a:spcAft>
              <a:defRPr/>
            </a:pPr>
            <a:r>
              <a:rPr lang="sv-SE" sz="2600" dirty="0">
                <a:solidFill>
                  <a:srgbClr val="000000"/>
                </a:solidFill>
                <a:latin typeface="Calibri" pitchFamily="34" charset="0"/>
                <a:cs typeface="Calibri" pitchFamily="34" charset="0"/>
              </a:rPr>
              <a:t>Minskat restavfall 10 %</a:t>
            </a:r>
          </a:p>
          <a:p>
            <a:pPr defTabSz="457200">
              <a:spcAft>
                <a:spcPts val="1500"/>
              </a:spcAft>
              <a:defRPr/>
            </a:pPr>
            <a:r>
              <a:rPr lang="sv-SE" sz="2600" dirty="0">
                <a:solidFill>
                  <a:srgbClr val="000000"/>
                </a:solidFill>
                <a:latin typeface="Calibri" pitchFamily="34" charset="0"/>
                <a:cs typeface="Calibri" pitchFamily="34" charset="0"/>
              </a:rPr>
              <a:t>Minskade inköpskostnader med 140 000 kr per år</a:t>
            </a:r>
          </a:p>
          <a:p>
            <a:pPr defTabSz="457200">
              <a:spcAft>
                <a:spcPts val="1500"/>
              </a:spcAft>
              <a:defRPr/>
            </a:pPr>
            <a:endParaRPr lang="sv-SE" sz="2600" dirty="0">
              <a:solidFill>
                <a:srgbClr val="000000"/>
              </a:solidFill>
              <a:latin typeface="Calibri" pitchFamily="34" charset="0"/>
              <a:cs typeface="Calibri" pitchFamily="34" charset="0"/>
            </a:endParaRPr>
          </a:p>
          <a:p>
            <a:pPr defTabSz="457200">
              <a:spcAft>
                <a:spcPts val="1500"/>
              </a:spcAft>
              <a:defRPr/>
            </a:pPr>
            <a:r>
              <a:rPr lang="sv-SE" sz="2600" dirty="0">
                <a:solidFill>
                  <a:srgbClr val="000000"/>
                </a:solidFill>
                <a:latin typeface="Calibri" pitchFamily="34" charset="0"/>
                <a:cs typeface="Calibri" pitchFamily="34" charset="0"/>
              </a:rPr>
              <a:t>Om alla äldreboenden i Göteborg gjorde samma sak…</a:t>
            </a:r>
          </a:p>
          <a:p>
            <a:pPr defTabSz="457200">
              <a:spcAft>
                <a:spcPts val="1500"/>
              </a:spcAft>
              <a:defRPr/>
            </a:pPr>
            <a:r>
              <a:rPr lang="sv-SE" sz="2600" dirty="0">
                <a:solidFill>
                  <a:srgbClr val="000000"/>
                </a:solidFill>
                <a:latin typeface="Calibri" pitchFamily="34" charset="0"/>
                <a:cs typeface="Calibri" pitchFamily="34" charset="0"/>
              </a:rPr>
              <a:t>11 miljoner kr!</a:t>
            </a:r>
          </a:p>
          <a:p>
            <a:pPr marL="180000" indent="-180000" defTabSz="457200">
              <a:spcAft>
                <a:spcPts val="1500"/>
              </a:spcAft>
              <a:defRPr/>
            </a:pPr>
            <a:endParaRPr lang="sv-SE" sz="3200" dirty="0">
              <a:solidFill>
                <a:srgbClr val="000000"/>
              </a:solidFill>
              <a:latin typeface="Calibri" pitchFamily="34" charset="0"/>
              <a:cs typeface="Calibri" pitchFamily="34" charset="0"/>
            </a:endParaRPr>
          </a:p>
          <a:p>
            <a:pPr marL="180000" indent="-180000" defTabSz="457200">
              <a:spcAft>
                <a:spcPts val="1500"/>
              </a:spcAft>
              <a:defRPr/>
            </a:pPr>
            <a:endParaRPr lang="sv-SE" sz="3200" dirty="0">
              <a:solidFill>
                <a:srgbClr val="000000"/>
              </a:solidFill>
              <a:latin typeface="Calibri" pitchFamily="34" charset="0"/>
              <a:cs typeface="Calibri" pitchFamily="34" charset="0"/>
            </a:endParaRPr>
          </a:p>
          <a:p>
            <a:pPr marL="180000" indent="-180000" defTabSz="457200">
              <a:spcAft>
                <a:spcPts val="1500"/>
              </a:spcAft>
              <a:buFont typeface="Arial"/>
              <a:buChar char="•"/>
              <a:defRPr/>
            </a:pPr>
            <a:endParaRPr lang="sv-SE" sz="2000" dirty="0">
              <a:solidFill>
                <a:schemeClr val="tx1">
                  <a:lumMod val="50000"/>
                </a:schemeClr>
              </a:solidFill>
              <a:latin typeface="Arial"/>
              <a:cs typeface="Arial"/>
            </a:endParaRPr>
          </a:p>
          <a:p>
            <a:pPr marL="180000" indent="-180000" defTabSz="457200">
              <a:spcAft>
                <a:spcPts val="1500"/>
              </a:spcAft>
              <a:buFont typeface="Arial"/>
              <a:buChar char="•"/>
              <a:defRPr/>
            </a:pPr>
            <a:endParaRPr lang="sv-SE" sz="2000" dirty="0">
              <a:solidFill>
                <a:schemeClr val="tx1">
                  <a:lumMod val="50000"/>
                </a:schemeClr>
              </a:solidFill>
              <a:latin typeface="Arial"/>
              <a:cs typeface="Arial"/>
            </a:endParaRPr>
          </a:p>
        </p:txBody>
      </p:sp>
      <p:sp>
        <p:nvSpPr>
          <p:cNvPr id="5" name="textruta 4">
            <a:extLst>
              <a:ext uri="{FF2B5EF4-FFF2-40B4-BE49-F238E27FC236}">
                <a16:creationId xmlns:a16="http://schemas.microsoft.com/office/drawing/2014/main" id="{F4BA240C-8BE7-4759-98D6-004CDC8B1B62}"/>
              </a:ext>
            </a:extLst>
          </p:cNvPr>
          <p:cNvSpPr txBox="1"/>
          <p:nvPr/>
        </p:nvSpPr>
        <p:spPr>
          <a:xfrm>
            <a:off x="11744697" y="6424551"/>
            <a:ext cx="421574" cy="369332"/>
          </a:xfrm>
          <a:prstGeom prst="rect">
            <a:avLst/>
          </a:prstGeom>
          <a:noFill/>
        </p:spPr>
        <p:txBody>
          <a:bodyPr wrap="square" rtlCol="0">
            <a:spAutoFit/>
          </a:bodyPr>
          <a:lstStyle/>
          <a:p>
            <a:r>
              <a:rPr lang="sv-SE" dirty="0"/>
              <a:t>19</a:t>
            </a:r>
          </a:p>
        </p:txBody>
      </p:sp>
    </p:spTree>
    <p:extLst>
      <p:ext uri="{BB962C8B-B14F-4D97-AF65-F5344CB8AC3E}">
        <p14:creationId xmlns:p14="http://schemas.microsoft.com/office/powerpoint/2010/main" val="43909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ktangel 22">
            <a:extLst>
              <a:ext uri="{FF2B5EF4-FFF2-40B4-BE49-F238E27FC236}">
                <a16:creationId xmlns:a16="http://schemas.microsoft.com/office/drawing/2014/main" id="{4E3D67C5-85AF-4790-A8DE-5EF307ADA0A6}"/>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 9" descr="Miljö med kullar">
            <a:extLst>
              <a:ext uri="{FF2B5EF4-FFF2-40B4-BE49-F238E27FC236}">
                <a16:creationId xmlns:a16="http://schemas.microsoft.com/office/drawing/2014/main" id="{339DB70C-320D-4430-817C-A3696CFC0F2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2328" y="3359214"/>
            <a:ext cx="1130001" cy="1130001"/>
          </a:xfrm>
          <a:prstGeom prst="rect">
            <a:avLst/>
          </a:prstGeom>
        </p:spPr>
      </p:pic>
      <p:pic>
        <p:nvPicPr>
          <p:cNvPr id="14" name="Bild 13" descr="Fisk">
            <a:extLst>
              <a:ext uri="{FF2B5EF4-FFF2-40B4-BE49-F238E27FC236}">
                <a16:creationId xmlns:a16="http://schemas.microsoft.com/office/drawing/2014/main" id="{BBF8A6BE-09F7-4158-AF14-8FAFCF02C4D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290746" y="4893741"/>
            <a:ext cx="1023208" cy="1023208"/>
          </a:xfrm>
          <a:prstGeom prst="rect">
            <a:avLst/>
          </a:prstGeom>
        </p:spPr>
      </p:pic>
      <p:pic>
        <p:nvPicPr>
          <p:cNvPr id="17" name="Bild 16" descr="Gran">
            <a:extLst>
              <a:ext uri="{FF2B5EF4-FFF2-40B4-BE49-F238E27FC236}">
                <a16:creationId xmlns:a16="http://schemas.microsoft.com/office/drawing/2014/main" id="{9C280EB1-F848-4A35-8675-FD49388176B1}"/>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372601" y="5105502"/>
            <a:ext cx="1023208" cy="1023208"/>
          </a:xfrm>
          <a:prstGeom prst="rect">
            <a:avLst/>
          </a:prstGeom>
        </p:spPr>
      </p:pic>
      <p:pic>
        <p:nvPicPr>
          <p:cNvPr id="25" name="Bildobjekt 3">
            <a:extLst>
              <a:ext uri="{FF2B5EF4-FFF2-40B4-BE49-F238E27FC236}">
                <a16:creationId xmlns:a16="http://schemas.microsoft.com/office/drawing/2014/main" id="{5E2F246E-4D3C-4BB5-83DD-EECACEA682E3}"/>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5764973" y="5430095"/>
            <a:ext cx="1166747" cy="6985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Bildobjekt 7">
            <a:extLst>
              <a:ext uri="{FF2B5EF4-FFF2-40B4-BE49-F238E27FC236}">
                <a16:creationId xmlns:a16="http://schemas.microsoft.com/office/drawing/2014/main" id="{6E3379A5-C886-42D6-9B14-851A9C84F021}"/>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528104" y="1622244"/>
            <a:ext cx="3255106" cy="3291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Bild 2" descr="Äpple med hel fyllning">
            <a:extLst>
              <a:ext uri="{FF2B5EF4-FFF2-40B4-BE49-F238E27FC236}">
                <a16:creationId xmlns:a16="http://schemas.microsoft.com/office/drawing/2014/main" id="{729845F5-EBB1-9B43-B563-7F2F96DB521C}"/>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921580" y="577639"/>
            <a:ext cx="914400" cy="914400"/>
          </a:xfrm>
          <a:prstGeom prst="rect">
            <a:avLst/>
          </a:prstGeom>
        </p:spPr>
      </p:pic>
      <p:pic>
        <p:nvPicPr>
          <p:cNvPr id="6" name="Bild 5" descr="Ambulans med hel fyllning">
            <a:extLst>
              <a:ext uri="{FF2B5EF4-FFF2-40B4-BE49-F238E27FC236}">
                <a16:creationId xmlns:a16="http://schemas.microsoft.com/office/drawing/2014/main" id="{9275E3CC-86AA-8844-B511-0B150B3B176F}"/>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9367968" y="321656"/>
            <a:ext cx="914400" cy="914400"/>
          </a:xfrm>
          <a:prstGeom prst="rect">
            <a:avLst/>
          </a:prstGeom>
        </p:spPr>
      </p:pic>
      <p:pic>
        <p:nvPicPr>
          <p:cNvPr id="11" name="Bild 10" descr="Banan med hel fyllning">
            <a:extLst>
              <a:ext uri="{FF2B5EF4-FFF2-40B4-BE49-F238E27FC236}">
                <a16:creationId xmlns:a16="http://schemas.microsoft.com/office/drawing/2014/main" id="{AD6BF682-2464-D44E-BECF-BCFC55200F89}"/>
              </a:ext>
            </a:extLst>
          </p:cNvPr>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6708992" y="374680"/>
            <a:ext cx="914400" cy="914400"/>
          </a:xfrm>
          <a:prstGeom prst="rect">
            <a:avLst/>
          </a:prstGeom>
        </p:spPr>
      </p:pic>
      <p:pic>
        <p:nvPicPr>
          <p:cNvPr id="20" name="Bild 19" descr="Badkar med hel fyllning">
            <a:extLst>
              <a:ext uri="{FF2B5EF4-FFF2-40B4-BE49-F238E27FC236}">
                <a16:creationId xmlns:a16="http://schemas.microsoft.com/office/drawing/2014/main" id="{A52B846E-3C37-E249-AD50-B02AD4A2A60F}"/>
              </a:ext>
            </a:extLst>
          </p:cNvPr>
          <p:cNvPicPr>
            <a:picLocks noChangeAspect="1"/>
          </p:cNvPicPr>
          <p:nvPr/>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10672981" y="5123456"/>
            <a:ext cx="914400" cy="914400"/>
          </a:xfrm>
          <a:prstGeom prst="rect">
            <a:avLst/>
          </a:prstGeom>
        </p:spPr>
      </p:pic>
      <p:pic>
        <p:nvPicPr>
          <p:cNvPr id="29" name="Bild 28" descr="Öl med hel fyllning">
            <a:extLst>
              <a:ext uri="{FF2B5EF4-FFF2-40B4-BE49-F238E27FC236}">
                <a16:creationId xmlns:a16="http://schemas.microsoft.com/office/drawing/2014/main" id="{963280DF-5B24-3545-8328-285AC0914879}"/>
              </a:ext>
            </a:extLst>
          </p:cNvPr>
          <p:cNvPicPr>
            <a:picLocks noChangeAspect="1"/>
          </p:cNvPicPr>
          <p:nvPr/>
        </p:nvPicPr>
        <p:blipFill>
          <a:blip r:embed="rId19">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8189527" y="3280720"/>
            <a:ext cx="914400" cy="914400"/>
          </a:xfrm>
          <a:prstGeom prst="rect">
            <a:avLst/>
          </a:prstGeom>
        </p:spPr>
      </p:pic>
      <p:pic>
        <p:nvPicPr>
          <p:cNvPr id="33" name="Bild 32" descr="Buss med hel fyllning">
            <a:extLst>
              <a:ext uri="{FF2B5EF4-FFF2-40B4-BE49-F238E27FC236}">
                <a16:creationId xmlns:a16="http://schemas.microsoft.com/office/drawing/2014/main" id="{4B4C4316-EF82-8647-80C9-DBD0C6FD7919}"/>
              </a:ext>
            </a:extLst>
          </p:cNvPr>
          <p:cNvPicPr>
            <a:picLocks noChangeAspect="1"/>
          </p:cNvPicPr>
          <p:nvPr/>
        </p:nvPicPr>
        <p:blipFill>
          <a:blip r:embed="rId21">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10282764" y="1262574"/>
            <a:ext cx="914400" cy="914400"/>
          </a:xfrm>
          <a:prstGeom prst="rect">
            <a:avLst/>
          </a:prstGeom>
        </p:spPr>
      </p:pic>
      <p:pic>
        <p:nvPicPr>
          <p:cNvPr id="35" name="Bild 34" descr="Timmerstuga med hel fyllning">
            <a:extLst>
              <a:ext uri="{FF2B5EF4-FFF2-40B4-BE49-F238E27FC236}">
                <a16:creationId xmlns:a16="http://schemas.microsoft.com/office/drawing/2014/main" id="{BDF9C024-CD64-B940-BCE7-6795A2B91036}"/>
              </a:ext>
            </a:extLst>
          </p:cNvPr>
          <p:cNvPicPr>
            <a:picLocks noChangeAspect="1"/>
          </p:cNvPicPr>
          <p:nvPr/>
        </p:nvPicPr>
        <p:blipFill>
          <a:blip r:embed="rId23">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8189527" y="1452655"/>
            <a:ext cx="914400" cy="914400"/>
          </a:xfrm>
          <a:prstGeom prst="rect">
            <a:avLst/>
          </a:prstGeom>
        </p:spPr>
      </p:pic>
      <p:pic>
        <p:nvPicPr>
          <p:cNvPr id="37" name="Bild 36" descr="Kamera med hel fyllning">
            <a:extLst>
              <a:ext uri="{FF2B5EF4-FFF2-40B4-BE49-F238E27FC236}">
                <a16:creationId xmlns:a16="http://schemas.microsoft.com/office/drawing/2014/main" id="{25497B19-BF92-CE4E-B7E2-7B75A25BE317}"/>
              </a:ext>
            </a:extLst>
          </p:cNvPr>
          <p:cNvPicPr>
            <a:picLocks noChangeAspect="1"/>
          </p:cNvPicPr>
          <p:nvPr/>
        </p:nvPicPr>
        <p:blipFill>
          <a:blip r:embed="rId25">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10235204" y="3848269"/>
            <a:ext cx="914400" cy="914400"/>
          </a:xfrm>
          <a:prstGeom prst="rect">
            <a:avLst/>
          </a:prstGeom>
        </p:spPr>
      </p:pic>
      <p:pic>
        <p:nvPicPr>
          <p:cNvPr id="39" name="Bild 38" descr="Bil med hel fyllning">
            <a:extLst>
              <a:ext uri="{FF2B5EF4-FFF2-40B4-BE49-F238E27FC236}">
                <a16:creationId xmlns:a16="http://schemas.microsoft.com/office/drawing/2014/main" id="{F9CC334F-BEBD-504B-BAFF-CF04591019F9}"/>
              </a:ext>
            </a:extLst>
          </p:cNvPr>
          <p:cNvPicPr>
            <a:picLocks noChangeAspect="1"/>
          </p:cNvPicPr>
          <p:nvPr/>
        </p:nvPicPr>
        <p:blipFill>
          <a:blip r:embed="rId27">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3205565" y="3459614"/>
            <a:ext cx="914400" cy="914400"/>
          </a:xfrm>
          <a:prstGeom prst="rect">
            <a:avLst/>
          </a:prstGeom>
        </p:spPr>
      </p:pic>
      <p:pic>
        <p:nvPicPr>
          <p:cNvPr id="41" name="Bild 40" descr="Cementbil med hel fyllning">
            <a:extLst>
              <a:ext uri="{FF2B5EF4-FFF2-40B4-BE49-F238E27FC236}">
                <a16:creationId xmlns:a16="http://schemas.microsoft.com/office/drawing/2014/main" id="{475F6476-C2DD-3445-ADE1-DC47F125942F}"/>
              </a:ext>
            </a:extLst>
          </p:cNvPr>
          <p:cNvPicPr>
            <a:picLocks noChangeAspect="1"/>
          </p:cNvPicPr>
          <p:nvPr/>
        </p:nvPicPr>
        <p:blipFill>
          <a:blip r:embed="rId29">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a:off x="4395808" y="349629"/>
            <a:ext cx="914400" cy="914400"/>
          </a:xfrm>
          <a:prstGeom prst="rect">
            <a:avLst/>
          </a:prstGeom>
        </p:spPr>
      </p:pic>
      <p:pic>
        <p:nvPicPr>
          <p:cNvPr id="43" name="Bild 42" descr="Ko med hel fyllning">
            <a:extLst>
              <a:ext uri="{FF2B5EF4-FFF2-40B4-BE49-F238E27FC236}">
                <a16:creationId xmlns:a16="http://schemas.microsoft.com/office/drawing/2014/main" id="{70537A27-8F64-374D-8CB8-75FD080D2ADA}"/>
              </a:ext>
            </a:extLst>
          </p:cNvPr>
          <p:cNvPicPr>
            <a:picLocks noChangeAspect="1"/>
          </p:cNvPicPr>
          <p:nvPr/>
        </p:nvPicPr>
        <p:blipFill>
          <a:blip r:embed="rId31">
            <a:extLst>
              <a:ext uri="{28A0092B-C50C-407E-A947-70E740481C1C}">
                <a14:useLocalDpi xmlns:a14="http://schemas.microsoft.com/office/drawing/2010/main"/>
              </a:ext>
              <a:ext uri="{96DAC541-7B7A-43D3-8B79-37D633B846F1}">
                <asvg:svgBlip xmlns:asvg="http://schemas.microsoft.com/office/drawing/2016/SVG/main" r:embed="rId32"/>
              </a:ext>
            </a:extLst>
          </a:blip>
          <a:stretch>
            <a:fillRect/>
          </a:stretch>
        </p:blipFill>
        <p:spPr>
          <a:xfrm>
            <a:off x="2809411" y="2074188"/>
            <a:ext cx="914400" cy="914400"/>
          </a:xfrm>
          <a:prstGeom prst="rect">
            <a:avLst/>
          </a:prstGeom>
        </p:spPr>
      </p:pic>
      <p:pic>
        <p:nvPicPr>
          <p:cNvPr id="45" name="Bild 44" descr="E-handel med hel fyllning">
            <a:extLst>
              <a:ext uri="{FF2B5EF4-FFF2-40B4-BE49-F238E27FC236}">
                <a16:creationId xmlns:a16="http://schemas.microsoft.com/office/drawing/2014/main" id="{6CBCCFA9-B3FB-8844-B584-9CE7E3B55821}"/>
              </a:ext>
            </a:extLst>
          </p:cNvPr>
          <p:cNvPicPr>
            <a:picLocks noChangeAspect="1"/>
          </p:cNvPicPr>
          <p:nvPr/>
        </p:nvPicPr>
        <p:blipFill>
          <a:blip r:embed="rId33">
            <a:extLst>
              <a:ext uri="{28A0092B-C50C-407E-A947-70E740481C1C}">
                <a14:useLocalDpi xmlns:a14="http://schemas.microsoft.com/office/drawing/2010/main"/>
              </a:ext>
              <a:ext uri="{96DAC541-7B7A-43D3-8B79-37D633B846F1}">
                <asvg:svgBlip xmlns:asvg="http://schemas.microsoft.com/office/drawing/2016/SVG/main" r:embed="rId34"/>
              </a:ext>
            </a:extLst>
          </a:blip>
          <a:stretch>
            <a:fillRect/>
          </a:stretch>
        </p:blipFill>
        <p:spPr>
          <a:xfrm>
            <a:off x="2430889" y="577639"/>
            <a:ext cx="914400" cy="914400"/>
          </a:xfrm>
          <a:prstGeom prst="rect">
            <a:avLst/>
          </a:prstGeom>
        </p:spPr>
      </p:pic>
      <p:pic>
        <p:nvPicPr>
          <p:cNvPr id="47" name="Bild 46" descr="Laptop kontur">
            <a:extLst>
              <a:ext uri="{FF2B5EF4-FFF2-40B4-BE49-F238E27FC236}">
                <a16:creationId xmlns:a16="http://schemas.microsoft.com/office/drawing/2014/main" id="{28C08FC5-2698-5747-B970-C68CAF7E6221}"/>
              </a:ext>
            </a:extLst>
          </p:cNvPr>
          <p:cNvPicPr>
            <a:picLocks noChangeAspect="1"/>
          </p:cNvPicPr>
          <p:nvPr/>
        </p:nvPicPr>
        <p:blipFill>
          <a:blip r:embed="rId35">
            <a:extLst>
              <a:ext uri="{28A0092B-C50C-407E-A947-70E740481C1C}">
                <a14:useLocalDpi xmlns:a14="http://schemas.microsoft.com/office/drawing/2010/main"/>
              </a:ext>
              <a:ext uri="{96DAC541-7B7A-43D3-8B79-37D633B846F1}">
                <asvg:svgBlip xmlns:asvg="http://schemas.microsoft.com/office/drawing/2016/SVG/main" r:embed="rId36"/>
              </a:ext>
            </a:extLst>
          </a:blip>
          <a:stretch>
            <a:fillRect/>
          </a:stretch>
        </p:blipFill>
        <p:spPr>
          <a:xfrm>
            <a:off x="655128" y="1719774"/>
            <a:ext cx="914400" cy="914400"/>
          </a:xfrm>
          <a:prstGeom prst="rect">
            <a:avLst/>
          </a:prstGeom>
        </p:spPr>
      </p:pic>
      <p:pic>
        <p:nvPicPr>
          <p:cNvPr id="49" name="Bild 48" descr="Smartphone med hel fyllning">
            <a:extLst>
              <a:ext uri="{FF2B5EF4-FFF2-40B4-BE49-F238E27FC236}">
                <a16:creationId xmlns:a16="http://schemas.microsoft.com/office/drawing/2014/main" id="{2B0EF7DE-6B6E-064B-8DD3-B053F16E3399}"/>
              </a:ext>
            </a:extLst>
          </p:cNvPr>
          <p:cNvPicPr>
            <a:picLocks noChangeAspect="1"/>
          </p:cNvPicPr>
          <p:nvPr/>
        </p:nvPicPr>
        <p:blipFill>
          <a:blip r:embed="rId37">
            <a:extLst>
              <a:ext uri="{28A0092B-C50C-407E-A947-70E740481C1C}">
                <a14:useLocalDpi xmlns:a14="http://schemas.microsoft.com/office/drawing/2010/main"/>
              </a:ext>
              <a:ext uri="{96DAC541-7B7A-43D3-8B79-37D633B846F1}">
                <asvg:svgBlip xmlns:asvg="http://schemas.microsoft.com/office/drawing/2016/SVG/main" r:embed="rId38"/>
              </a:ext>
            </a:extLst>
          </a:blip>
          <a:stretch>
            <a:fillRect/>
          </a:stretch>
        </p:blipFill>
        <p:spPr>
          <a:xfrm>
            <a:off x="1168494" y="5214256"/>
            <a:ext cx="914400" cy="914400"/>
          </a:xfrm>
          <a:prstGeom prst="rect">
            <a:avLst/>
          </a:prstGeom>
        </p:spPr>
      </p:pic>
      <p:pic>
        <p:nvPicPr>
          <p:cNvPr id="50" name="Bild 49" descr="Bikupa med hel fyllning">
            <a:extLst>
              <a:ext uri="{FF2B5EF4-FFF2-40B4-BE49-F238E27FC236}">
                <a16:creationId xmlns:a16="http://schemas.microsoft.com/office/drawing/2014/main" id="{7DB08408-E815-A24D-B315-4C02C53E273B}"/>
              </a:ext>
            </a:extLst>
          </p:cNvPr>
          <p:cNvPicPr>
            <a:picLocks noChangeAspect="1"/>
          </p:cNvPicPr>
          <p:nvPr/>
        </p:nvPicPr>
        <p:blipFill>
          <a:blip r:embed="rId39">
            <a:extLst>
              <a:ext uri="{28A0092B-C50C-407E-A947-70E740481C1C}">
                <a14:useLocalDpi xmlns:a14="http://schemas.microsoft.com/office/drawing/2010/main"/>
              </a:ext>
              <a:ext uri="{96DAC541-7B7A-43D3-8B79-37D633B846F1}">
                <asvg:svgBlip xmlns:asvg="http://schemas.microsoft.com/office/drawing/2016/SVG/main" r:embed="rId40"/>
              </a:ext>
            </a:extLst>
          </a:blip>
          <a:stretch>
            <a:fillRect/>
          </a:stretch>
        </p:blipFill>
        <p:spPr>
          <a:xfrm>
            <a:off x="10282368" y="2599474"/>
            <a:ext cx="914400" cy="914400"/>
          </a:xfrm>
          <a:prstGeom prst="rect">
            <a:avLst/>
          </a:prstGeom>
        </p:spPr>
      </p:pic>
      <p:sp>
        <p:nvSpPr>
          <p:cNvPr id="22" name="textruta 21">
            <a:extLst>
              <a:ext uri="{FF2B5EF4-FFF2-40B4-BE49-F238E27FC236}">
                <a16:creationId xmlns:a16="http://schemas.microsoft.com/office/drawing/2014/main" id="{E0D23D81-8615-447A-BDC0-C66416FBF528}"/>
              </a:ext>
            </a:extLst>
          </p:cNvPr>
          <p:cNvSpPr txBox="1"/>
          <p:nvPr/>
        </p:nvSpPr>
        <p:spPr>
          <a:xfrm>
            <a:off x="11798135" y="6424551"/>
            <a:ext cx="368135" cy="369332"/>
          </a:xfrm>
          <a:prstGeom prst="rect">
            <a:avLst/>
          </a:prstGeom>
          <a:noFill/>
        </p:spPr>
        <p:txBody>
          <a:bodyPr wrap="square" rtlCol="0">
            <a:spAutoFit/>
          </a:bodyPr>
          <a:lstStyle/>
          <a:p>
            <a:r>
              <a:rPr lang="sv-SE" dirty="0">
                <a:solidFill>
                  <a:schemeClr val="bg1">
                    <a:lumMod val="65000"/>
                  </a:schemeClr>
                </a:solidFill>
              </a:rPr>
              <a:t>2</a:t>
            </a:r>
          </a:p>
        </p:txBody>
      </p:sp>
    </p:spTree>
    <p:extLst>
      <p:ext uri="{BB962C8B-B14F-4D97-AF65-F5344CB8AC3E}">
        <p14:creationId xmlns:p14="http://schemas.microsoft.com/office/powerpoint/2010/main" val="248917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29"/>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41"/>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250"/>
                                  </p:stCondLst>
                                  <p:childTnLst>
                                    <p:set>
                                      <p:cBhvr>
                                        <p:cTn id="15" dur="1" fill="hold">
                                          <p:stCondLst>
                                            <p:cond delay="0"/>
                                          </p:stCondLst>
                                        </p:cTn>
                                        <p:tgtEl>
                                          <p:spTgt spid="39"/>
                                        </p:tgtEl>
                                        <p:attrNameLst>
                                          <p:attrName>style.visibility</p:attrName>
                                        </p:attrNameLst>
                                      </p:cBhvr>
                                      <p:to>
                                        <p:strVal val="visible"/>
                                      </p:to>
                                    </p:set>
                                  </p:childTnLst>
                                </p:cTn>
                              </p:par>
                            </p:childTnLst>
                          </p:cTn>
                        </p:par>
                        <p:par>
                          <p:cTn id="16" fill="hold">
                            <p:stCondLst>
                              <p:cond delay="750"/>
                            </p:stCondLst>
                            <p:childTnLst>
                              <p:par>
                                <p:cTn id="17" presetID="1" presetClass="entr" presetSubtype="0" fill="hold" nodeType="afterEffect">
                                  <p:stCondLst>
                                    <p:cond delay="250"/>
                                  </p:stCondLst>
                                  <p:childTnLst>
                                    <p:set>
                                      <p:cBhvr>
                                        <p:cTn id="18" dur="1" fill="hold">
                                          <p:stCondLst>
                                            <p:cond delay="0"/>
                                          </p:stCondLst>
                                        </p:cTn>
                                        <p:tgtEl>
                                          <p:spTgt spid="50"/>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250"/>
                                  </p:stCondLst>
                                  <p:childTnLst>
                                    <p:set>
                                      <p:cBhvr>
                                        <p:cTn id="21" dur="1" fill="hold">
                                          <p:stCondLst>
                                            <p:cond delay="0"/>
                                          </p:stCondLst>
                                        </p:cTn>
                                        <p:tgtEl>
                                          <p:spTgt spid="20"/>
                                        </p:tgtEl>
                                        <p:attrNameLst>
                                          <p:attrName>style.visibility</p:attrName>
                                        </p:attrNameLst>
                                      </p:cBhvr>
                                      <p:to>
                                        <p:strVal val="visible"/>
                                      </p:to>
                                    </p:set>
                                  </p:childTnLst>
                                </p:cTn>
                              </p:par>
                            </p:childTnLst>
                          </p:cTn>
                        </p:par>
                        <p:par>
                          <p:cTn id="22" fill="hold">
                            <p:stCondLst>
                              <p:cond delay="1250"/>
                            </p:stCondLst>
                            <p:childTnLst>
                              <p:par>
                                <p:cTn id="23" presetID="1" presetClass="entr" presetSubtype="0" fill="hold" nodeType="afterEffect">
                                  <p:stCondLst>
                                    <p:cond delay="250"/>
                                  </p:stCondLst>
                                  <p:childTnLst>
                                    <p:set>
                                      <p:cBhvr>
                                        <p:cTn id="24" dur="1" fill="hold">
                                          <p:stCondLst>
                                            <p:cond delay="0"/>
                                          </p:stCondLst>
                                        </p:cTn>
                                        <p:tgtEl>
                                          <p:spTgt spid="17"/>
                                        </p:tgtEl>
                                        <p:attrNameLst>
                                          <p:attrName>style.visibility</p:attrName>
                                        </p:attrNameLst>
                                      </p:cBhvr>
                                      <p:to>
                                        <p:strVal val="visible"/>
                                      </p:to>
                                    </p:set>
                                  </p:childTnLst>
                                </p:cTn>
                              </p:par>
                            </p:childTnLst>
                          </p:cTn>
                        </p:par>
                        <p:par>
                          <p:cTn id="25" fill="hold">
                            <p:stCondLst>
                              <p:cond delay="1500"/>
                            </p:stCondLst>
                            <p:childTnLst>
                              <p:par>
                                <p:cTn id="26" presetID="1" presetClass="entr" presetSubtype="0" fill="hold" nodeType="afterEffect">
                                  <p:stCondLst>
                                    <p:cond delay="250"/>
                                  </p:stCondLst>
                                  <p:childTnLst>
                                    <p:set>
                                      <p:cBhvr>
                                        <p:cTn id="27" dur="1" fill="hold">
                                          <p:stCondLst>
                                            <p:cond delay="0"/>
                                          </p:stCondLst>
                                        </p:cTn>
                                        <p:tgtEl>
                                          <p:spTgt spid="11"/>
                                        </p:tgtEl>
                                        <p:attrNameLst>
                                          <p:attrName>style.visibility</p:attrName>
                                        </p:attrNameLst>
                                      </p:cBhvr>
                                      <p:to>
                                        <p:strVal val="visible"/>
                                      </p:to>
                                    </p:set>
                                  </p:childTnLst>
                                </p:cTn>
                              </p:par>
                            </p:childTnLst>
                          </p:cTn>
                        </p:par>
                        <p:par>
                          <p:cTn id="28" fill="hold">
                            <p:stCondLst>
                              <p:cond delay="1750"/>
                            </p:stCondLst>
                            <p:childTnLst>
                              <p:par>
                                <p:cTn id="29" presetID="1" presetClass="entr" presetSubtype="0" fill="hold" nodeType="afterEffect">
                                  <p:stCondLst>
                                    <p:cond delay="250"/>
                                  </p:stCondLst>
                                  <p:childTnLst>
                                    <p:set>
                                      <p:cBhvr>
                                        <p:cTn id="30" dur="1" fill="hold">
                                          <p:stCondLst>
                                            <p:cond delay="0"/>
                                          </p:stCondLst>
                                        </p:cTn>
                                        <p:tgtEl>
                                          <p:spTgt spid="6"/>
                                        </p:tgtEl>
                                        <p:attrNameLst>
                                          <p:attrName>style.visibility</p:attrName>
                                        </p:attrNameLst>
                                      </p:cBhvr>
                                      <p:to>
                                        <p:strVal val="visible"/>
                                      </p:to>
                                    </p:set>
                                  </p:childTnLst>
                                </p:cTn>
                              </p:par>
                            </p:childTnLst>
                          </p:cTn>
                        </p:par>
                        <p:par>
                          <p:cTn id="31" fill="hold">
                            <p:stCondLst>
                              <p:cond delay="2000"/>
                            </p:stCondLst>
                            <p:childTnLst>
                              <p:par>
                                <p:cTn id="32" presetID="1" presetClass="entr" presetSubtype="0" fill="hold" nodeType="afterEffect">
                                  <p:stCondLst>
                                    <p:cond delay="250"/>
                                  </p:stCondLst>
                                  <p:childTnLst>
                                    <p:set>
                                      <p:cBhvr>
                                        <p:cTn id="33" dur="1" fill="hold">
                                          <p:stCondLst>
                                            <p:cond delay="0"/>
                                          </p:stCondLst>
                                        </p:cTn>
                                        <p:tgtEl>
                                          <p:spTgt spid="49"/>
                                        </p:tgtEl>
                                        <p:attrNameLst>
                                          <p:attrName>style.visibility</p:attrName>
                                        </p:attrNameLst>
                                      </p:cBhvr>
                                      <p:to>
                                        <p:strVal val="visible"/>
                                      </p:to>
                                    </p:set>
                                  </p:childTnLst>
                                </p:cTn>
                              </p:par>
                            </p:childTnLst>
                          </p:cTn>
                        </p:par>
                        <p:par>
                          <p:cTn id="34" fill="hold">
                            <p:stCondLst>
                              <p:cond delay="2250"/>
                            </p:stCondLst>
                            <p:childTnLst>
                              <p:par>
                                <p:cTn id="35" presetID="1" presetClass="entr" presetSubtype="0" fill="hold" nodeType="afterEffect">
                                  <p:stCondLst>
                                    <p:cond delay="250"/>
                                  </p:stCondLst>
                                  <p:childTnLst>
                                    <p:set>
                                      <p:cBhvr>
                                        <p:cTn id="36" dur="1" fill="hold">
                                          <p:stCondLst>
                                            <p:cond delay="0"/>
                                          </p:stCondLst>
                                        </p:cTn>
                                        <p:tgtEl>
                                          <p:spTgt spid="25"/>
                                        </p:tgtEl>
                                        <p:attrNameLst>
                                          <p:attrName>style.visibility</p:attrName>
                                        </p:attrNameLst>
                                      </p:cBhvr>
                                      <p:to>
                                        <p:strVal val="visible"/>
                                      </p:to>
                                    </p:set>
                                  </p:childTnLst>
                                </p:cTn>
                              </p:par>
                            </p:childTnLst>
                          </p:cTn>
                        </p:par>
                        <p:par>
                          <p:cTn id="37" fill="hold">
                            <p:stCondLst>
                              <p:cond delay="2500"/>
                            </p:stCondLst>
                            <p:childTnLst>
                              <p:par>
                                <p:cTn id="38" presetID="1" presetClass="entr" presetSubtype="0" fill="hold" nodeType="afterEffect">
                                  <p:stCondLst>
                                    <p:cond delay="250"/>
                                  </p:stCondLst>
                                  <p:childTnLst>
                                    <p:set>
                                      <p:cBhvr>
                                        <p:cTn id="39" dur="1" fill="hold">
                                          <p:stCondLst>
                                            <p:cond delay="0"/>
                                          </p:stCondLst>
                                        </p:cTn>
                                        <p:tgtEl>
                                          <p:spTgt spid="43"/>
                                        </p:tgtEl>
                                        <p:attrNameLst>
                                          <p:attrName>style.visibility</p:attrName>
                                        </p:attrNameLst>
                                      </p:cBhvr>
                                      <p:to>
                                        <p:strVal val="visible"/>
                                      </p:to>
                                    </p:set>
                                  </p:childTnLst>
                                </p:cTn>
                              </p:par>
                            </p:childTnLst>
                          </p:cTn>
                        </p:par>
                        <p:par>
                          <p:cTn id="40" fill="hold">
                            <p:stCondLst>
                              <p:cond delay="2750"/>
                            </p:stCondLst>
                            <p:childTnLst>
                              <p:par>
                                <p:cTn id="41" presetID="1" presetClass="entr" presetSubtype="0" fill="hold" nodeType="afterEffect">
                                  <p:stCondLst>
                                    <p:cond delay="250"/>
                                  </p:stCondLst>
                                  <p:childTnLst>
                                    <p:set>
                                      <p:cBhvr>
                                        <p:cTn id="42" dur="1" fill="hold">
                                          <p:stCondLst>
                                            <p:cond delay="0"/>
                                          </p:stCondLst>
                                        </p:cTn>
                                        <p:tgtEl>
                                          <p:spTgt spid="37"/>
                                        </p:tgtEl>
                                        <p:attrNameLst>
                                          <p:attrName>style.visibility</p:attrName>
                                        </p:attrNameLst>
                                      </p:cBhvr>
                                      <p:to>
                                        <p:strVal val="visible"/>
                                      </p:to>
                                    </p:set>
                                  </p:childTnLst>
                                </p:cTn>
                              </p:par>
                            </p:childTnLst>
                          </p:cTn>
                        </p:par>
                        <p:par>
                          <p:cTn id="43" fill="hold">
                            <p:stCondLst>
                              <p:cond delay="3000"/>
                            </p:stCondLst>
                            <p:childTnLst>
                              <p:par>
                                <p:cTn id="44" presetID="1" presetClass="entr" presetSubtype="0" fill="hold" nodeType="afterEffect">
                                  <p:stCondLst>
                                    <p:cond delay="250"/>
                                  </p:stCondLst>
                                  <p:childTnLst>
                                    <p:set>
                                      <p:cBhvr>
                                        <p:cTn id="45" dur="1" fill="hold">
                                          <p:stCondLst>
                                            <p:cond delay="0"/>
                                          </p:stCondLst>
                                        </p:cTn>
                                        <p:tgtEl>
                                          <p:spTgt spid="33"/>
                                        </p:tgtEl>
                                        <p:attrNameLst>
                                          <p:attrName>style.visibility</p:attrName>
                                        </p:attrNameLst>
                                      </p:cBhvr>
                                      <p:to>
                                        <p:strVal val="visible"/>
                                      </p:to>
                                    </p:set>
                                  </p:childTnLst>
                                </p:cTn>
                              </p:par>
                            </p:childTnLst>
                          </p:cTn>
                        </p:par>
                        <p:par>
                          <p:cTn id="46" fill="hold">
                            <p:stCondLst>
                              <p:cond delay="3250"/>
                            </p:stCondLst>
                            <p:childTnLst>
                              <p:par>
                                <p:cTn id="47" presetID="1" presetClass="entr" presetSubtype="0" fill="hold" nodeType="afterEffect">
                                  <p:stCondLst>
                                    <p:cond delay="250"/>
                                  </p:stCondLst>
                                  <p:childTnLst>
                                    <p:set>
                                      <p:cBhvr>
                                        <p:cTn id="48" dur="1" fill="hold">
                                          <p:stCondLst>
                                            <p:cond delay="0"/>
                                          </p:stCondLst>
                                        </p:cTn>
                                        <p:tgtEl>
                                          <p:spTgt spid="45"/>
                                        </p:tgtEl>
                                        <p:attrNameLst>
                                          <p:attrName>style.visibility</p:attrName>
                                        </p:attrNameLst>
                                      </p:cBhvr>
                                      <p:to>
                                        <p:strVal val="visible"/>
                                      </p:to>
                                    </p:set>
                                  </p:childTnLst>
                                </p:cTn>
                              </p:par>
                            </p:childTnLst>
                          </p:cTn>
                        </p:par>
                        <p:par>
                          <p:cTn id="49" fill="hold">
                            <p:stCondLst>
                              <p:cond delay="3500"/>
                            </p:stCondLst>
                            <p:childTnLst>
                              <p:par>
                                <p:cTn id="50" presetID="1" presetClass="entr" presetSubtype="0" fill="hold" nodeType="afterEffect">
                                  <p:stCondLst>
                                    <p:cond delay="250"/>
                                  </p:stCondLst>
                                  <p:childTnLst>
                                    <p:set>
                                      <p:cBhvr>
                                        <p:cTn id="51" dur="1" fill="hold">
                                          <p:stCondLst>
                                            <p:cond delay="0"/>
                                          </p:stCondLst>
                                        </p:cTn>
                                        <p:tgtEl>
                                          <p:spTgt spid="35"/>
                                        </p:tgtEl>
                                        <p:attrNameLst>
                                          <p:attrName>style.visibility</p:attrName>
                                        </p:attrNameLst>
                                      </p:cBhvr>
                                      <p:to>
                                        <p:strVal val="visible"/>
                                      </p:to>
                                    </p:set>
                                  </p:childTnLst>
                                </p:cTn>
                              </p:par>
                            </p:childTnLst>
                          </p:cTn>
                        </p:par>
                        <p:par>
                          <p:cTn id="52" fill="hold">
                            <p:stCondLst>
                              <p:cond delay="3750"/>
                            </p:stCondLst>
                            <p:childTnLst>
                              <p:par>
                                <p:cTn id="53" presetID="1" presetClass="entr" presetSubtype="0" fill="hold" nodeType="afterEffect">
                                  <p:stCondLst>
                                    <p:cond delay="250"/>
                                  </p:stCondLst>
                                  <p:childTnLst>
                                    <p:set>
                                      <p:cBhvr>
                                        <p:cTn id="54" dur="1" fill="hold">
                                          <p:stCondLst>
                                            <p:cond delay="0"/>
                                          </p:stCondLst>
                                        </p:cTn>
                                        <p:tgtEl>
                                          <p:spTgt spid="14"/>
                                        </p:tgtEl>
                                        <p:attrNameLst>
                                          <p:attrName>style.visibility</p:attrName>
                                        </p:attrNameLst>
                                      </p:cBhvr>
                                      <p:to>
                                        <p:strVal val="visible"/>
                                      </p:to>
                                    </p:set>
                                  </p:childTnLst>
                                </p:cTn>
                              </p:par>
                            </p:childTnLst>
                          </p:cTn>
                        </p:par>
                        <p:par>
                          <p:cTn id="55" fill="hold">
                            <p:stCondLst>
                              <p:cond delay="4000"/>
                            </p:stCondLst>
                            <p:childTnLst>
                              <p:par>
                                <p:cTn id="56" presetID="1" presetClass="entr" presetSubtype="0" fill="hold" nodeType="afterEffect">
                                  <p:stCondLst>
                                    <p:cond delay="250"/>
                                  </p:stCondLst>
                                  <p:childTnLst>
                                    <p:set>
                                      <p:cBhvr>
                                        <p:cTn id="57" dur="1" fill="hold">
                                          <p:stCondLst>
                                            <p:cond delay="0"/>
                                          </p:stCondLst>
                                        </p:cTn>
                                        <p:tgtEl>
                                          <p:spTgt spid="10"/>
                                        </p:tgtEl>
                                        <p:attrNameLst>
                                          <p:attrName>style.visibility</p:attrName>
                                        </p:attrNameLst>
                                      </p:cBhvr>
                                      <p:to>
                                        <p:strVal val="visible"/>
                                      </p:to>
                                    </p:set>
                                  </p:childTnLst>
                                </p:cTn>
                              </p:par>
                            </p:childTnLst>
                          </p:cTn>
                        </p:par>
                        <p:par>
                          <p:cTn id="58" fill="hold">
                            <p:stCondLst>
                              <p:cond delay="4250"/>
                            </p:stCondLst>
                            <p:childTnLst>
                              <p:par>
                                <p:cTn id="59" presetID="1" presetClass="entr" presetSubtype="0" fill="hold" nodeType="afterEffect">
                                  <p:stCondLst>
                                    <p:cond delay="250"/>
                                  </p:stCondLst>
                                  <p:childTnLst>
                                    <p:set>
                                      <p:cBhvr>
                                        <p:cTn id="6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AB7738B7-BF52-4720-AA53-56680BFE5E3B}"/>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a:extLst>
              <a:ext uri="{FF2B5EF4-FFF2-40B4-BE49-F238E27FC236}">
                <a16:creationId xmlns:a16="http://schemas.microsoft.com/office/drawing/2014/main" id="{3EC0CFC0-668A-4930-8ADB-BA61C6D56FB6}"/>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0" y="2290482"/>
            <a:ext cx="12192000" cy="3437965"/>
          </a:xfrm>
          <a:prstGeom prst="rect">
            <a:avLst/>
          </a:prstGeom>
        </p:spPr>
      </p:pic>
      <p:sp>
        <p:nvSpPr>
          <p:cNvPr id="71" name="Title 1">
            <a:extLst>
              <a:ext uri="{FF2B5EF4-FFF2-40B4-BE49-F238E27FC236}">
                <a16:creationId xmlns:a16="http://schemas.microsoft.com/office/drawing/2014/main" id="{96F0163D-789C-4EE7-8440-9B1CC0A4381F}"/>
              </a:ext>
            </a:extLst>
          </p:cNvPr>
          <p:cNvSpPr>
            <a:spLocks noGrp="1"/>
          </p:cNvSpPr>
          <p:nvPr>
            <p:ph type="title"/>
          </p:nvPr>
        </p:nvSpPr>
        <p:spPr>
          <a:xfrm>
            <a:off x="528004" y="650527"/>
            <a:ext cx="11135991" cy="1311664"/>
          </a:xfrm>
        </p:spPr>
        <p:txBody>
          <a:bodyPr vert="horz" lIns="91440" tIns="45720" rIns="91440" bIns="45720" rtlCol="0" anchor="ctr">
            <a:normAutofit/>
          </a:bodyPr>
          <a:lstStyle/>
          <a:p>
            <a:r>
              <a:rPr lang="en-US" dirty="0" err="1">
                <a:solidFill>
                  <a:srgbClr val="000000"/>
                </a:solidFill>
              </a:rPr>
              <a:t>Kaptensgården</a:t>
            </a:r>
            <a:r>
              <a:rPr lang="en-US" dirty="0">
                <a:solidFill>
                  <a:srgbClr val="000000"/>
                </a:solidFill>
              </a:rPr>
              <a:t> </a:t>
            </a:r>
            <a:r>
              <a:rPr lang="en-US" dirty="0" err="1">
                <a:solidFill>
                  <a:srgbClr val="000000"/>
                </a:solidFill>
              </a:rPr>
              <a:t>i</a:t>
            </a:r>
            <a:r>
              <a:rPr lang="en-US" dirty="0">
                <a:solidFill>
                  <a:srgbClr val="000000"/>
                </a:solidFill>
              </a:rPr>
              <a:t> Hässleholm – </a:t>
            </a:r>
            <a:br>
              <a:rPr lang="en-US" dirty="0">
                <a:solidFill>
                  <a:srgbClr val="000000"/>
                </a:solidFill>
              </a:rPr>
            </a:br>
            <a:r>
              <a:rPr lang="en-US" dirty="0" err="1">
                <a:solidFill>
                  <a:srgbClr val="000000"/>
                </a:solidFill>
              </a:rPr>
              <a:t>minskat</a:t>
            </a:r>
            <a:r>
              <a:rPr lang="en-US" dirty="0">
                <a:solidFill>
                  <a:srgbClr val="000000"/>
                </a:solidFill>
              </a:rPr>
              <a:t> </a:t>
            </a:r>
            <a:r>
              <a:rPr lang="en-US" dirty="0" err="1">
                <a:solidFill>
                  <a:srgbClr val="000000"/>
                </a:solidFill>
              </a:rPr>
              <a:t>avfall</a:t>
            </a:r>
            <a:r>
              <a:rPr lang="en-US" dirty="0">
                <a:solidFill>
                  <a:srgbClr val="000000"/>
                </a:solidFill>
              </a:rPr>
              <a:t> </a:t>
            </a:r>
            <a:r>
              <a:rPr lang="en-US" dirty="0" err="1">
                <a:solidFill>
                  <a:srgbClr val="000000"/>
                </a:solidFill>
              </a:rPr>
              <a:t>från</a:t>
            </a:r>
            <a:r>
              <a:rPr lang="en-US" dirty="0">
                <a:solidFill>
                  <a:srgbClr val="000000"/>
                </a:solidFill>
              </a:rPr>
              <a:t> </a:t>
            </a:r>
            <a:r>
              <a:rPr lang="en-US" dirty="0" err="1">
                <a:solidFill>
                  <a:srgbClr val="000000"/>
                </a:solidFill>
              </a:rPr>
              <a:t>inkontinensprodukter</a:t>
            </a:r>
            <a:r>
              <a:rPr lang="en-US" dirty="0">
                <a:solidFill>
                  <a:srgbClr val="000000"/>
                </a:solidFill>
              </a:rPr>
              <a:t>!</a:t>
            </a:r>
          </a:p>
        </p:txBody>
      </p:sp>
      <p:sp>
        <p:nvSpPr>
          <p:cNvPr id="3" name="Rektangel 2">
            <a:extLst>
              <a:ext uri="{FF2B5EF4-FFF2-40B4-BE49-F238E27FC236}">
                <a16:creationId xmlns:a16="http://schemas.microsoft.com/office/drawing/2014/main" id="{BC48864C-2AB7-4775-BE1D-1715BE0FF78E}"/>
              </a:ext>
            </a:extLst>
          </p:cNvPr>
          <p:cNvSpPr/>
          <p:nvPr/>
        </p:nvSpPr>
        <p:spPr>
          <a:xfrm>
            <a:off x="5378823" y="4881282"/>
            <a:ext cx="717176" cy="847165"/>
          </a:xfrm>
          <a:prstGeom prst="rect">
            <a:avLst/>
          </a:prstGeom>
          <a:solidFill>
            <a:srgbClr val="C0E6FB"/>
          </a:solidFill>
          <a:ln>
            <a:solidFill>
              <a:srgbClr val="C0E6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A1060D89-D5D6-49EF-AE46-83E68CAD2F1A}"/>
              </a:ext>
            </a:extLst>
          </p:cNvPr>
          <p:cNvSpPr/>
          <p:nvPr/>
        </p:nvSpPr>
        <p:spPr>
          <a:xfrm>
            <a:off x="6095999" y="4881281"/>
            <a:ext cx="717176" cy="847165"/>
          </a:xfrm>
          <a:prstGeom prst="rect">
            <a:avLst/>
          </a:prstGeom>
          <a:solidFill>
            <a:srgbClr val="76C3C4"/>
          </a:solidFill>
          <a:ln>
            <a:solidFill>
              <a:srgbClr val="76C3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textruta 12">
            <a:extLst>
              <a:ext uri="{FF2B5EF4-FFF2-40B4-BE49-F238E27FC236}">
                <a16:creationId xmlns:a16="http://schemas.microsoft.com/office/drawing/2014/main" id="{4D33380D-3354-4897-AC92-427A37B8F2B0}"/>
              </a:ext>
            </a:extLst>
          </p:cNvPr>
          <p:cNvSpPr txBox="1"/>
          <p:nvPr/>
        </p:nvSpPr>
        <p:spPr>
          <a:xfrm>
            <a:off x="303402" y="2474893"/>
            <a:ext cx="2438000" cy="954107"/>
          </a:xfrm>
          <a:prstGeom prst="rect">
            <a:avLst/>
          </a:prstGeom>
          <a:noFill/>
        </p:spPr>
        <p:txBody>
          <a:bodyPr wrap="square" rtlCol="0">
            <a:spAutoFit/>
          </a:bodyPr>
          <a:lstStyle/>
          <a:p>
            <a:r>
              <a:rPr lang="sv-SE" sz="2800" b="1" dirty="0"/>
              <a:t>Blöjor 25 %</a:t>
            </a:r>
          </a:p>
          <a:p>
            <a:r>
              <a:rPr lang="sv-SE" sz="2800" b="1" dirty="0"/>
              <a:t>44 000 kr</a:t>
            </a:r>
          </a:p>
        </p:txBody>
      </p:sp>
      <p:sp>
        <p:nvSpPr>
          <p:cNvPr id="8" name="textruta 7">
            <a:extLst>
              <a:ext uri="{FF2B5EF4-FFF2-40B4-BE49-F238E27FC236}">
                <a16:creationId xmlns:a16="http://schemas.microsoft.com/office/drawing/2014/main" id="{F4EE8D7E-D231-42FC-B509-A289AD1C16D3}"/>
              </a:ext>
            </a:extLst>
          </p:cNvPr>
          <p:cNvSpPr txBox="1"/>
          <p:nvPr/>
        </p:nvSpPr>
        <p:spPr>
          <a:xfrm>
            <a:off x="11744697" y="6424551"/>
            <a:ext cx="421574" cy="369332"/>
          </a:xfrm>
          <a:prstGeom prst="rect">
            <a:avLst/>
          </a:prstGeom>
          <a:noFill/>
        </p:spPr>
        <p:txBody>
          <a:bodyPr wrap="square" rtlCol="0">
            <a:spAutoFit/>
          </a:bodyPr>
          <a:lstStyle/>
          <a:p>
            <a:r>
              <a:rPr lang="sv-SE" dirty="0">
                <a:solidFill>
                  <a:schemeClr val="bg1">
                    <a:lumMod val="65000"/>
                  </a:schemeClr>
                </a:solidFill>
              </a:rPr>
              <a:t>20</a:t>
            </a:r>
          </a:p>
        </p:txBody>
      </p:sp>
    </p:spTree>
    <p:extLst>
      <p:ext uri="{BB962C8B-B14F-4D97-AF65-F5344CB8AC3E}">
        <p14:creationId xmlns:p14="http://schemas.microsoft.com/office/powerpoint/2010/main" val="7560708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FB275998-EB03-48D1-9CFE-077A9B6FD988}"/>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1" name="Title 1">
            <a:extLst>
              <a:ext uri="{FF2B5EF4-FFF2-40B4-BE49-F238E27FC236}">
                <a16:creationId xmlns:a16="http://schemas.microsoft.com/office/drawing/2014/main" id="{96F0163D-789C-4EE7-8440-9B1CC0A4381F}"/>
              </a:ext>
            </a:extLst>
          </p:cNvPr>
          <p:cNvSpPr>
            <a:spLocks noGrp="1"/>
          </p:cNvSpPr>
          <p:nvPr>
            <p:ph type="title"/>
          </p:nvPr>
        </p:nvSpPr>
        <p:spPr>
          <a:xfrm>
            <a:off x="5607697" y="458431"/>
            <a:ext cx="6035351" cy="1325563"/>
          </a:xfrm>
        </p:spPr>
        <p:txBody>
          <a:bodyPr/>
          <a:lstStyle/>
          <a:p>
            <a:r>
              <a:rPr lang="sv-SE" dirty="0"/>
              <a:t>Äldreomsorg i Vaggeryd</a:t>
            </a:r>
            <a:r>
              <a:rPr lang="en-US" dirty="0"/>
              <a:t> – </a:t>
            </a:r>
            <a:r>
              <a:rPr lang="en-US" dirty="0" err="1"/>
              <a:t>minskat</a:t>
            </a:r>
            <a:r>
              <a:rPr lang="en-US" dirty="0"/>
              <a:t> </a:t>
            </a:r>
            <a:r>
              <a:rPr lang="en-US" dirty="0" err="1"/>
              <a:t>matsvinn</a:t>
            </a:r>
            <a:r>
              <a:rPr lang="en-US" dirty="0"/>
              <a:t>!</a:t>
            </a:r>
          </a:p>
        </p:txBody>
      </p:sp>
      <p:sp>
        <p:nvSpPr>
          <p:cNvPr id="11" name="textruta 10">
            <a:extLst>
              <a:ext uri="{FF2B5EF4-FFF2-40B4-BE49-F238E27FC236}">
                <a16:creationId xmlns:a16="http://schemas.microsoft.com/office/drawing/2014/main" id="{E583A262-59ED-4B99-86D9-2F209BEDADBD}"/>
              </a:ext>
            </a:extLst>
          </p:cNvPr>
          <p:cNvSpPr txBox="1"/>
          <p:nvPr/>
        </p:nvSpPr>
        <p:spPr>
          <a:xfrm>
            <a:off x="5607697" y="2385980"/>
            <a:ext cx="6216441" cy="1250279"/>
          </a:xfrm>
          <a:prstGeom prst="rect">
            <a:avLst/>
          </a:prstGeom>
          <a:noFill/>
        </p:spPr>
        <p:txBody>
          <a:bodyPr wrap="square" rtlCol="0">
            <a:spAutoFit/>
          </a:bodyPr>
          <a:lstStyle/>
          <a:p>
            <a:pPr lvl="0">
              <a:lnSpc>
                <a:spcPct val="106000"/>
              </a:lnSpc>
            </a:pPr>
            <a:r>
              <a:rPr lang="sv-SE" sz="2400" dirty="0">
                <a:effectLst/>
                <a:latin typeface="Calibri" panose="020F0502020204030204" pitchFamily="34" charset="0"/>
                <a:ea typeface="Calibri" panose="020F0502020204030204" pitchFamily="34" charset="0"/>
                <a:cs typeface="Times New Roman" panose="02020603050405020304" pitchFamily="18" charset="0"/>
              </a:rPr>
              <a:t>Minskat kantinsvinn från frukost och lunch 30 %</a:t>
            </a:r>
          </a:p>
          <a:p>
            <a:pPr lvl="0">
              <a:lnSpc>
                <a:spcPct val="106000"/>
              </a:lnSpc>
            </a:pPr>
            <a:endParaRPr lang="sv-SE" sz="24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6000"/>
              </a:lnSpc>
              <a:spcAft>
                <a:spcPts val="800"/>
              </a:spcAft>
            </a:pPr>
            <a:r>
              <a:rPr lang="sv-SE" sz="2400" dirty="0">
                <a:latin typeface="Calibri" panose="020F0502020204030204" pitchFamily="34" charset="0"/>
                <a:ea typeface="Calibri" panose="020F0502020204030204" pitchFamily="34" charset="0"/>
                <a:cs typeface="Arial" panose="020B0604020202020204" pitchFamily="34" charset="0"/>
              </a:rPr>
              <a:t>Minskat s</a:t>
            </a:r>
            <a:r>
              <a:rPr lang="sv-SE" sz="2400" dirty="0">
                <a:effectLst/>
                <a:latin typeface="Calibri" panose="020F0502020204030204" pitchFamily="34" charset="0"/>
                <a:ea typeface="Calibri" panose="020F0502020204030204" pitchFamily="34" charset="0"/>
                <a:cs typeface="Arial" panose="020B0604020202020204" pitchFamily="34" charset="0"/>
              </a:rPr>
              <a:t>vinn från restaurang Linnéa 60 %</a:t>
            </a:r>
            <a:endParaRPr lang="sv-SE"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Bildobjekt 2" descr="En bild som visar person, gul, färsk&#10;&#10;Automatiskt genererad beskrivning">
            <a:extLst>
              <a:ext uri="{FF2B5EF4-FFF2-40B4-BE49-F238E27FC236}">
                <a16:creationId xmlns:a16="http://schemas.microsoft.com/office/drawing/2014/main" id="{E7330026-D584-42E0-B30D-C2432804DE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4834275" cy="6858000"/>
          </a:xfrm>
          <a:prstGeom prst="rect">
            <a:avLst/>
          </a:prstGeom>
        </p:spPr>
      </p:pic>
      <p:sp>
        <p:nvSpPr>
          <p:cNvPr id="5" name="textruta 4">
            <a:extLst>
              <a:ext uri="{FF2B5EF4-FFF2-40B4-BE49-F238E27FC236}">
                <a16:creationId xmlns:a16="http://schemas.microsoft.com/office/drawing/2014/main" id="{FED1DB97-7A21-47A5-895A-074D0879D44F}"/>
              </a:ext>
            </a:extLst>
          </p:cNvPr>
          <p:cNvSpPr txBox="1"/>
          <p:nvPr/>
        </p:nvSpPr>
        <p:spPr>
          <a:xfrm>
            <a:off x="11744697" y="6424551"/>
            <a:ext cx="421574" cy="369332"/>
          </a:xfrm>
          <a:prstGeom prst="rect">
            <a:avLst/>
          </a:prstGeom>
          <a:noFill/>
        </p:spPr>
        <p:txBody>
          <a:bodyPr wrap="square" rtlCol="0">
            <a:spAutoFit/>
          </a:bodyPr>
          <a:lstStyle/>
          <a:p>
            <a:r>
              <a:rPr lang="sv-SE" dirty="0">
                <a:solidFill>
                  <a:schemeClr val="bg1">
                    <a:lumMod val="65000"/>
                  </a:schemeClr>
                </a:solidFill>
              </a:rPr>
              <a:t>21</a:t>
            </a:r>
          </a:p>
        </p:txBody>
      </p:sp>
    </p:spTree>
    <p:extLst>
      <p:ext uri="{BB962C8B-B14F-4D97-AF65-F5344CB8AC3E}">
        <p14:creationId xmlns:p14="http://schemas.microsoft.com/office/powerpoint/2010/main" val="42536855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1A16ABC8-E86A-4FF9-902A-D3B9672F9C5C}"/>
              </a:ext>
            </a:extLst>
          </p:cNvPr>
          <p:cNvSpPr/>
          <p:nvPr/>
        </p:nvSpPr>
        <p:spPr>
          <a:xfrm>
            <a:off x="-305" y="1075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Bildobjekt 4" descr="En bild som visar text&#10;&#10;Automatiskt genererad beskrivning">
            <a:extLst>
              <a:ext uri="{FF2B5EF4-FFF2-40B4-BE49-F238E27FC236}">
                <a16:creationId xmlns:a16="http://schemas.microsoft.com/office/drawing/2014/main" id="{02467701-CFD8-4F44-BF3A-3327F9D3844B}"/>
              </a:ext>
            </a:extLst>
          </p:cNvPr>
          <p:cNvPicPr>
            <a:picLocks noChangeAspect="1"/>
          </p:cNvPicPr>
          <p:nvPr/>
        </p:nvPicPr>
        <p:blipFill rotWithShape="1">
          <a:blip r:embed="rId3" cstate="email">
            <a:alphaModFix/>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5797543" y="10"/>
            <a:ext cx="6394152" cy="6857990"/>
          </a:xfrm>
          <a:prstGeom prst="rect">
            <a:avLst/>
          </a:prstGeom>
        </p:spPr>
      </p:pic>
      <p:pic>
        <p:nvPicPr>
          <p:cNvPr id="76" name="Picture 75">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email">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sp>
        <p:nvSpPr>
          <p:cNvPr id="71" name="Title 1">
            <a:extLst>
              <a:ext uri="{FF2B5EF4-FFF2-40B4-BE49-F238E27FC236}">
                <a16:creationId xmlns:a16="http://schemas.microsoft.com/office/drawing/2014/main" id="{96F0163D-789C-4EE7-8440-9B1CC0A4381F}"/>
              </a:ext>
            </a:extLst>
          </p:cNvPr>
          <p:cNvSpPr>
            <a:spLocks noGrp="1"/>
          </p:cNvSpPr>
          <p:nvPr>
            <p:ph type="title"/>
          </p:nvPr>
        </p:nvSpPr>
        <p:spPr>
          <a:xfrm>
            <a:off x="804998" y="798445"/>
            <a:ext cx="4803636" cy="1311664"/>
          </a:xfrm>
        </p:spPr>
        <p:txBody>
          <a:bodyPr vert="horz" lIns="91440" tIns="45720" rIns="91440" bIns="45720" rtlCol="0" anchor="ctr">
            <a:normAutofit/>
          </a:bodyPr>
          <a:lstStyle/>
          <a:p>
            <a:r>
              <a:rPr lang="en-US">
                <a:solidFill>
                  <a:srgbClr val="000000"/>
                </a:solidFill>
              </a:rPr>
              <a:t>Varagården i Bjuv – minskat plastavfall!</a:t>
            </a:r>
          </a:p>
        </p:txBody>
      </p:sp>
      <p:sp>
        <p:nvSpPr>
          <p:cNvPr id="11" name="textruta 10">
            <a:extLst>
              <a:ext uri="{FF2B5EF4-FFF2-40B4-BE49-F238E27FC236}">
                <a16:creationId xmlns:a16="http://schemas.microsoft.com/office/drawing/2014/main" id="{E583A262-59ED-4B99-86D9-2F209BEDADBD}"/>
              </a:ext>
            </a:extLst>
          </p:cNvPr>
          <p:cNvSpPr txBox="1"/>
          <p:nvPr/>
        </p:nvSpPr>
        <p:spPr>
          <a:xfrm>
            <a:off x="804997" y="2272143"/>
            <a:ext cx="4706803" cy="3788830"/>
          </a:xfrm>
          <a:prstGeom prst="rect">
            <a:avLst/>
          </a:prstGeom>
        </p:spPr>
        <p:txBody>
          <a:bodyPr vert="horz" lIns="91440" tIns="45720" rIns="91440" bIns="45720" rtlCol="0" anchor="ctr">
            <a:normAutofit/>
          </a:bodyPr>
          <a:lstStyle/>
          <a:p>
            <a:pPr>
              <a:lnSpc>
                <a:spcPct val="90000"/>
              </a:lnSpc>
              <a:spcAft>
                <a:spcPts val="600"/>
              </a:spcAft>
            </a:pPr>
            <a:r>
              <a:rPr lang="en-US" sz="2000" dirty="0" err="1">
                <a:solidFill>
                  <a:srgbClr val="000000"/>
                </a:solidFill>
              </a:rPr>
              <a:t>Minskad</a:t>
            </a:r>
            <a:r>
              <a:rPr lang="en-US" sz="2000" dirty="0">
                <a:solidFill>
                  <a:srgbClr val="000000"/>
                </a:solidFill>
              </a:rPr>
              <a:t> </a:t>
            </a:r>
            <a:r>
              <a:rPr lang="en-US" sz="2000" dirty="0" err="1">
                <a:solidFill>
                  <a:srgbClr val="000000"/>
                </a:solidFill>
              </a:rPr>
              <a:t>användning</a:t>
            </a:r>
            <a:r>
              <a:rPr lang="en-US" sz="2000" dirty="0">
                <a:solidFill>
                  <a:srgbClr val="000000"/>
                </a:solidFill>
              </a:rPr>
              <a:t> av:</a:t>
            </a:r>
          </a:p>
          <a:p>
            <a:pPr marL="342900" indent="-228600">
              <a:lnSpc>
                <a:spcPct val="90000"/>
              </a:lnSpc>
              <a:spcAft>
                <a:spcPts val="600"/>
              </a:spcAft>
              <a:buFont typeface="Arial" panose="020B0604020202020204" pitchFamily="34" charset="0"/>
              <a:buChar char="•"/>
            </a:pPr>
            <a:r>
              <a:rPr lang="en-US" sz="2000" dirty="0" err="1">
                <a:solidFill>
                  <a:srgbClr val="000000"/>
                </a:solidFill>
              </a:rPr>
              <a:t>engångshandskar</a:t>
            </a:r>
            <a:r>
              <a:rPr lang="en-US" sz="2000" dirty="0">
                <a:solidFill>
                  <a:srgbClr val="000000"/>
                </a:solidFill>
              </a:rPr>
              <a:t> 12 %</a:t>
            </a:r>
          </a:p>
          <a:p>
            <a:pPr marL="342900" indent="-228600">
              <a:lnSpc>
                <a:spcPct val="90000"/>
              </a:lnSpc>
              <a:spcAft>
                <a:spcPts val="600"/>
              </a:spcAft>
              <a:buFont typeface="Arial" panose="020B0604020202020204" pitchFamily="34" charset="0"/>
              <a:buChar char="•"/>
            </a:pPr>
            <a:r>
              <a:rPr lang="en-US" sz="2000" dirty="0" err="1">
                <a:solidFill>
                  <a:srgbClr val="000000"/>
                </a:solidFill>
              </a:rPr>
              <a:t>haklappar</a:t>
            </a:r>
            <a:r>
              <a:rPr lang="en-US" sz="2000" dirty="0">
                <a:solidFill>
                  <a:srgbClr val="000000"/>
                </a:solidFill>
              </a:rPr>
              <a:t> 58 %</a:t>
            </a:r>
          </a:p>
          <a:p>
            <a:pPr marL="342900" indent="-228600">
              <a:lnSpc>
                <a:spcPct val="90000"/>
              </a:lnSpc>
              <a:spcAft>
                <a:spcPts val="600"/>
              </a:spcAft>
              <a:buFont typeface="Arial" panose="020B0604020202020204" pitchFamily="34" charset="0"/>
              <a:buChar char="•"/>
            </a:pPr>
            <a:r>
              <a:rPr lang="en-US" sz="2000" dirty="0" err="1">
                <a:solidFill>
                  <a:srgbClr val="000000"/>
                </a:solidFill>
              </a:rPr>
              <a:t>tvättlappar</a:t>
            </a:r>
            <a:r>
              <a:rPr lang="en-US" sz="2000" dirty="0">
                <a:solidFill>
                  <a:srgbClr val="000000"/>
                </a:solidFill>
              </a:rPr>
              <a:t> 77 %</a:t>
            </a:r>
          </a:p>
          <a:p>
            <a:pPr marL="342900" indent="-228600">
              <a:lnSpc>
                <a:spcPct val="90000"/>
              </a:lnSpc>
              <a:spcAft>
                <a:spcPts val="600"/>
              </a:spcAft>
              <a:buFont typeface="Arial" panose="020B0604020202020204" pitchFamily="34" charset="0"/>
              <a:buChar char="•"/>
            </a:pPr>
            <a:endParaRPr lang="en-US" sz="2000" dirty="0">
              <a:solidFill>
                <a:srgbClr val="000000"/>
              </a:solidFill>
            </a:endParaRPr>
          </a:p>
          <a:p>
            <a:pPr indent="-228600">
              <a:lnSpc>
                <a:spcPct val="90000"/>
              </a:lnSpc>
              <a:spcAft>
                <a:spcPts val="600"/>
              </a:spcAft>
              <a:buFont typeface="Arial" panose="020B0604020202020204" pitchFamily="34" charset="0"/>
              <a:buChar char="•"/>
            </a:pPr>
            <a:endParaRPr lang="en-US" sz="2000" dirty="0">
              <a:solidFill>
                <a:srgbClr val="000000"/>
              </a:solidFill>
            </a:endParaRPr>
          </a:p>
          <a:p>
            <a:pPr indent="-228600">
              <a:lnSpc>
                <a:spcPct val="90000"/>
              </a:lnSpc>
              <a:spcAft>
                <a:spcPts val="600"/>
              </a:spcAft>
              <a:buFont typeface="Arial" panose="020B0604020202020204" pitchFamily="34" charset="0"/>
              <a:buChar char="•"/>
            </a:pPr>
            <a:endParaRPr lang="en-US" sz="2000" dirty="0">
              <a:solidFill>
                <a:srgbClr val="000000"/>
              </a:solidFill>
            </a:endParaRPr>
          </a:p>
          <a:p>
            <a:pPr indent="-228600">
              <a:lnSpc>
                <a:spcPct val="90000"/>
              </a:lnSpc>
              <a:spcAft>
                <a:spcPts val="600"/>
              </a:spcAft>
              <a:buFont typeface="Arial" panose="020B0604020202020204" pitchFamily="34" charset="0"/>
              <a:buChar char="•"/>
            </a:pPr>
            <a:endParaRPr lang="en-US" sz="2000" dirty="0">
              <a:solidFill>
                <a:srgbClr val="000000"/>
              </a:solidFill>
            </a:endParaRPr>
          </a:p>
        </p:txBody>
      </p:sp>
      <p:sp>
        <p:nvSpPr>
          <p:cNvPr id="6" name="textruta 5">
            <a:extLst>
              <a:ext uri="{FF2B5EF4-FFF2-40B4-BE49-F238E27FC236}">
                <a16:creationId xmlns:a16="http://schemas.microsoft.com/office/drawing/2014/main" id="{0F1BAA99-5EA1-4FD6-A598-189ECD2FF213}"/>
              </a:ext>
            </a:extLst>
          </p:cNvPr>
          <p:cNvSpPr txBox="1"/>
          <p:nvPr/>
        </p:nvSpPr>
        <p:spPr>
          <a:xfrm>
            <a:off x="11744697" y="6424551"/>
            <a:ext cx="421574" cy="369332"/>
          </a:xfrm>
          <a:prstGeom prst="rect">
            <a:avLst/>
          </a:prstGeom>
          <a:noFill/>
        </p:spPr>
        <p:txBody>
          <a:bodyPr wrap="square" rtlCol="0">
            <a:spAutoFit/>
          </a:bodyPr>
          <a:lstStyle/>
          <a:p>
            <a:pPr>
              <a:spcAft>
                <a:spcPts val="600"/>
              </a:spcAft>
            </a:pPr>
            <a:r>
              <a:rPr lang="sv-SE" dirty="0">
                <a:solidFill>
                  <a:schemeClr val="bg1">
                    <a:lumMod val="65000"/>
                  </a:schemeClr>
                </a:solidFill>
              </a:rPr>
              <a:t>22</a:t>
            </a:r>
          </a:p>
        </p:txBody>
      </p:sp>
    </p:spTree>
    <p:extLst>
      <p:ext uri="{BB962C8B-B14F-4D97-AF65-F5344CB8AC3E}">
        <p14:creationId xmlns:p14="http://schemas.microsoft.com/office/powerpoint/2010/main" val="340726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fade">
                                      <p:cBhvr>
                                        <p:cTn id="10" dur="500"/>
                                        <p:tgtEl>
                                          <p:spTgt spid="11">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fade">
                                      <p:cBhvr>
                                        <p:cTn id="13" dur="500"/>
                                        <p:tgtEl>
                                          <p:spTgt spid="11">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xEl>
                                              <p:pRg st="3" end="3"/>
                                            </p:txEl>
                                          </p:spTgt>
                                        </p:tgtEl>
                                        <p:attrNameLst>
                                          <p:attrName>style.visibility</p:attrName>
                                        </p:attrNameLst>
                                      </p:cBhvr>
                                      <p:to>
                                        <p:strVal val="visible"/>
                                      </p:to>
                                    </p:set>
                                    <p:animEffect transition="in" filter="fade">
                                      <p:cBhvr>
                                        <p:cTn id="16"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E4CC91FA-AD5B-4212-B050-28754DFDF516}"/>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Bildobjekt 6" descr="En bild som visar person, vägg, inomhus, kvinna&#10;&#10;Automatiskt genererad beskrivning">
            <a:extLst>
              <a:ext uri="{FF2B5EF4-FFF2-40B4-BE49-F238E27FC236}">
                <a16:creationId xmlns:a16="http://schemas.microsoft.com/office/drawing/2014/main" id="{0EECC3D7-9EEC-4B4C-BB34-684D073FAE0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39760" y="0"/>
            <a:ext cx="3952240" cy="6858000"/>
          </a:xfrm>
          <a:prstGeom prst="rect">
            <a:avLst/>
          </a:prstGeom>
        </p:spPr>
      </p:pic>
      <p:sp>
        <p:nvSpPr>
          <p:cNvPr id="3" name="Platshållare för innehåll 2">
            <a:extLst>
              <a:ext uri="{FF2B5EF4-FFF2-40B4-BE49-F238E27FC236}">
                <a16:creationId xmlns:a16="http://schemas.microsoft.com/office/drawing/2014/main" id="{D0A38572-A09C-428D-981F-B252B83A488F}"/>
              </a:ext>
            </a:extLst>
          </p:cNvPr>
          <p:cNvSpPr>
            <a:spLocks noGrp="1"/>
          </p:cNvSpPr>
          <p:nvPr>
            <p:ph idx="4294967295"/>
          </p:nvPr>
        </p:nvSpPr>
        <p:spPr>
          <a:xfrm>
            <a:off x="875472" y="2030249"/>
            <a:ext cx="4527801" cy="4495965"/>
          </a:xfrm>
        </p:spPr>
        <p:txBody>
          <a:bodyPr>
            <a:normAutofit/>
          </a:bodyPr>
          <a:lstStyle/>
          <a:p>
            <a:pPr marL="0" indent="0">
              <a:buNone/>
            </a:pPr>
            <a:r>
              <a:rPr lang="sv-SE" sz="2400" dirty="0"/>
              <a:t>”</a:t>
            </a:r>
            <a:r>
              <a:rPr lang="sv-SE" sz="2400" b="0" i="0" dirty="0">
                <a:effectLst/>
                <a:latin typeface="Open Sans"/>
              </a:rPr>
              <a:t>Att förebygga avfall har lett till en förbättrad arbetsmiljö med en mindre mängd tungt restavfall som ska transporteras, och minskad lukt</a:t>
            </a:r>
            <a:r>
              <a:rPr lang="sv-SE" sz="2400" dirty="0"/>
              <a:t>”.</a:t>
            </a:r>
            <a:r>
              <a:rPr lang="sv-SE" sz="2400" i="1" dirty="0"/>
              <a:t> </a:t>
            </a:r>
          </a:p>
          <a:p>
            <a:pPr marL="0" indent="0">
              <a:buNone/>
            </a:pPr>
            <a:r>
              <a:rPr lang="sv-SE" sz="2000" i="1" dirty="0"/>
              <a:t>Charlotta Nilsson</a:t>
            </a:r>
            <a:br>
              <a:rPr lang="sv-SE" sz="2000" i="1" dirty="0"/>
            </a:br>
            <a:r>
              <a:rPr lang="sv-SE" sz="2000" i="1" dirty="0"/>
              <a:t>Undersköterska Varagården </a:t>
            </a:r>
            <a:br>
              <a:rPr lang="sv-SE" sz="2000" i="1" dirty="0"/>
            </a:br>
            <a:r>
              <a:rPr lang="sv-SE" sz="2000" i="1" dirty="0"/>
              <a:t>Bjuvs kommun</a:t>
            </a:r>
            <a:endParaRPr lang="sv-SE" sz="2000" dirty="0"/>
          </a:p>
          <a:p>
            <a:pPr marL="0" indent="0">
              <a:buNone/>
            </a:pPr>
            <a:endParaRPr lang="sv-SE" sz="1800" dirty="0">
              <a:solidFill>
                <a:srgbClr val="003366"/>
              </a:solidFill>
            </a:endParaRPr>
          </a:p>
        </p:txBody>
      </p:sp>
      <p:sp>
        <p:nvSpPr>
          <p:cNvPr id="4" name="textruta 3">
            <a:extLst>
              <a:ext uri="{FF2B5EF4-FFF2-40B4-BE49-F238E27FC236}">
                <a16:creationId xmlns:a16="http://schemas.microsoft.com/office/drawing/2014/main" id="{024A934E-B39B-4F45-A3E3-EE5355BE897D}"/>
              </a:ext>
            </a:extLst>
          </p:cNvPr>
          <p:cNvSpPr txBox="1"/>
          <p:nvPr/>
        </p:nvSpPr>
        <p:spPr>
          <a:xfrm>
            <a:off x="11744697" y="6424551"/>
            <a:ext cx="421574" cy="369332"/>
          </a:xfrm>
          <a:prstGeom prst="rect">
            <a:avLst/>
          </a:prstGeom>
          <a:noFill/>
        </p:spPr>
        <p:txBody>
          <a:bodyPr wrap="square" rtlCol="0">
            <a:spAutoFit/>
          </a:bodyPr>
          <a:lstStyle/>
          <a:p>
            <a:r>
              <a:rPr lang="sv-SE" dirty="0"/>
              <a:t>23</a:t>
            </a:r>
          </a:p>
        </p:txBody>
      </p:sp>
    </p:spTree>
    <p:extLst>
      <p:ext uri="{BB962C8B-B14F-4D97-AF65-F5344CB8AC3E}">
        <p14:creationId xmlns:p14="http://schemas.microsoft.com/office/powerpoint/2010/main" val="42458368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F04BC6A1-AD65-4EAD-9AFB-5D55867C357E}"/>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1" name="Title 1">
            <a:extLst>
              <a:ext uri="{FF2B5EF4-FFF2-40B4-BE49-F238E27FC236}">
                <a16:creationId xmlns:a16="http://schemas.microsoft.com/office/drawing/2014/main" id="{96F0163D-789C-4EE7-8440-9B1CC0A4381F}"/>
              </a:ext>
            </a:extLst>
          </p:cNvPr>
          <p:cNvSpPr>
            <a:spLocks noGrp="1"/>
          </p:cNvSpPr>
          <p:nvPr>
            <p:ph type="title"/>
          </p:nvPr>
        </p:nvSpPr>
        <p:spPr>
          <a:xfrm>
            <a:off x="426238" y="351271"/>
            <a:ext cx="4662055" cy="1325563"/>
          </a:xfrm>
        </p:spPr>
        <p:txBody>
          <a:bodyPr/>
          <a:lstStyle/>
          <a:p>
            <a:r>
              <a:rPr lang="en-US" dirty="0" err="1"/>
              <a:t>Linegården</a:t>
            </a:r>
            <a:r>
              <a:rPr lang="en-US" dirty="0"/>
              <a:t> </a:t>
            </a:r>
            <a:r>
              <a:rPr lang="en-US" dirty="0" err="1"/>
              <a:t>i</a:t>
            </a:r>
            <a:r>
              <a:rPr lang="en-US" dirty="0"/>
              <a:t> Lund – </a:t>
            </a:r>
            <a:r>
              <a:rPr lang="en-US" dirty="0" err="1"/>
              <a:t>minskat</a:t>
            </a:r>
            <a:r>
              <a:rPr lang="en-US" dirty="0"/>
              <a:t> </a:t>
            </a:r>
            <a:r>
              <a:rPr lang="en-US" dirty="0" err="1"/>
              <a:t>matsvinn</a:t>
            </a:r>
            <a:r>
              <a:rPr lang="en-US" dirty="0"/>
              <a:t>!</a:t>
            </a:r>
          </a:p>
        </p:txBody>
      </p:sp>
      <p:sp>
        <p:nvSpPr>
          <p:cNvPr id="11" name="textruta 10">
            <a:extLst>
              <a:ext uri="{FF2B5EF4-FFF2-40B4-BE49-F238E27FC236}">
                <a16:creationId xmlns:a16="http://schemas.microsoft.com/office/drawing/2014/main" id="{E583A262-59ED-4B99-86D9-2F209BEDADBD}"/>
              </a:ext>
            </a:extLst>
          </p:cNvPr>
          <p:cNvSpPr txBox="1"/>
          <p:nvPr/>
        </p:nvSpPr>
        <p:spPr>
          <a:xfrm>
            <a:off x="426238" y="2504410"/>
            <a:ext cx="4693298" cy="1846659"/>
          </a:xfrm>
          <a:prstGeom prst="rect">
            <a:avLst/>
          </a:prstGeom>
          <a:noFill/>
        </p:spPr>
        <p:txBody>
          <a:bodyPr wrap="square" rtlCol="0">
            <a:spAutoFit/>
          </a:bodyPr>
          <a:lstStyle/>
          <a:p>
            <a:r>
              <a:rPr lang="sv-SE" sz="2400" dirty="0">
                <a:solidFill>
                  <a:schemeClr val="tx1"/>
                </a:solidFill>
              </a:rPr>
              <a:t>Minskat matsvinn med 17 procent</a:t>
            </a:r>
          </a:p>
          <a:p>
            <a:endParaRPr lang="sv-SE" sz="2400" dirty="0">
              <a:solidFill>
                <a:schemeClr val="tx1"/>
              </a:solidFill>
            </a:endParaRPr>
          </a:p>
          <a:p>
            <a:r>
              <a:rPr lang="sv-SE" sz="2400" dirty="0">
                <a:solidFill>
                  <a:schemeClr val="tx1"/>
                </a:solidFill>
              </a:rPr>
              <a:t>Minskning kaffesvinn = </a:t>
            </a:r>
          </a:p>
          <a:p>
            <a:r>
              <a:rPr lang="sv-SE" sz="2400" dirty="0">
                <a:solidFill>
                  <a:schemeClr val="tx1"/>
                </a:solidFill>
              </a:rPr>
              <a:t>besparing på ca 16 000 kr per år</a:t>
            </a:r>
          </a:p>
          <a:p>
            <a:endParaRPr lang="sv-SE" dirty="0"/>
          </a:p>
        </p:txBody>
      </p:sp>
      <p:pic>
        <p:nvPicPr>
          <p:cNvPr id="3" name="Bildobjekt 2" descr="En bild som visar matbord&#10;&#10;Automatiskt genererad beskrivning">
            <a:extLst>
              <a:ext uri="{FF2B5EF4-FFF2-40B4-BE49-F238E27FC236}">
                <a16:creationId xmlns:a16="http://schemas.microsoft.com/office/drawing/2014/main" id="{CB5CF6D2-7072-47FB-B3E1-48BD47475858}"/>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5680365" y="0"/>
            <a:ext cx="6511636" cy="6855480"/>
          </a:xfrm>
          <a:prstGeom prst="rect">
            <a:avLst/>
          </a:prstGeom>
        </p:spPr>
      </p:pic>
      <p:sp>
        <p:nvSpPr>
          <p:cNvPr id="5" name="textruta 4">
            <a:extLst>
              <a:ext uri="{FF2B5EF4-FFF2-40B4-BE49-F238E27FC236}">
                <a16:creationId xmlns:a16="http://schemas.microsoft.com/office/drawing/2014/main" id="{25544729-9244-4279-B4C8-ADA925B40894}"/>
              </a:ext>
            </a:extLst>
          </p:cNvPr>
          <p:cNvSpPr txBox="1"/>
          <p:nvPr/>
        </p:nvSpPr>
        <p:spPr>
          <a:xfrm>
            <a:off x="11744697" y="6424551"/>
            <a:ext cx="421574" cy="369332"/>
          </a:xfrm>
          <a:prstGeom prst="rect">
            <a:avLst/>
          </a:prstGeom>
          <a:noFill/>
        </p:spPr>
        <p:txBody>
          <a:bodyPr wrap="square" rtlCol="0">
            <a:spAutoFit/>
          </a:bodyPr>
          <a:lstStyle/>
          <a:p>
            <a:r>
              <a:rPr lang="sv-SE" dirty="0">
                <a:solidFill>
                  <a:schemeClr val="bg1"/>
                </a:solidFill>
              </a:rPr>
              <a:t>24</a:t>
            </a:r>
          </a:p>
        </p:txBody>
      </p:sp>
    </p:spTree>
    <p:extLst>
      <p:ext uri="{BB962C8B-B14F-4D97-AF65-F5344CB8AC3E}">
        <p14:creationId xmlns:p14="http://schemas.microsoft.com/office/powerpoint/2010/main" val="308608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fade">
                                      <p:cBhvr>
                                        <p:cTn id="7" dur="500"/>
                                        <p:tgtEl>
                                          <p:spTgt spid="11">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3" end="3"/>
                                            </p:txEl>
                                          </p:spTgt>
                                        </p:tgtEl>
                                        <p:attrNameLst>
                                          <p:attrName>style.visibility</p:attrName>
                                        </p:attrNameLst>
                                      </p:cBhvr>
                                      <p:to>
                                        <p:strVal val="visible"/>
                                      </p:to>
                                    </p:set>
                                    <p:animEffect transition="in" filter="fade">
                                      <p:cBhvr>
                                        <p:cTn id="10"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0F74CF6B-3756-46DA-8D51-7C1AFB97744E}"/>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 name="Bildobjekt 2" descr="En bild som visar barn, inomhus, person, liten&#10;&#10;Automatiskt genererad beskrivning">
            <a:extLst>
              <a:ext uri="{FF2B5EF4-FFF2-40B4-BE49-F238E27FC236}">
                <a16:creationId xmlns:a16="http://schemas.microsoft.com/office/drawing/2014/main" id="{E912CFFB-81B6-4DC5-B073-A15202491D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5000"/>
            <a:ext cx="12192000" cy="8128000"/>
          </a:xfrm>
          <a:prstGeom prst="rect">
            <a:avLst/>
          </a:prstGeom>
        </p:spPr>
      </p:pic>
      <p:sp>
        <p:nvSpPr>
          <p:cNvPr id="5" name="textruta 4">
            <a:extLst>
              <a:ext uri="{FF2B5EF4-FFF2-40B4-BE49-F238E27FC236}">
                <a16:creationId xmlns:a16="http://schemas.microsoft.com/office/drawing/2014/main" id="{699D472E-9A8A-46D8-BA3B-779AD5FA5424}"/>
              </a:ext>
            </a:extLst>
          </p:cNvPr>
          <p:cNvSpPr txBox="1"/>
          <p:nvPr/>
        </p:nvSpPr>
        <p:spPr>
          <a:xfrm>
            <a:off x="11744697" y="6424551"/>
            <a:ext cx="421574" cy="369332"/>
          </a:xfrm>
          <a:prstGeom prst="rect">
            <a:avLst/>
          </a:prstGeom>
          <a:noFill/>
        </p:spPr>
        <p:txBody>
          <a:bodyPr wrap="square" rtlCol="0">
            <a:spAutoFit/>
          </a:bodyPr>
          <a:lstStyle/>
          <a:p>
            <a:r>
              <a:rPr lang="sv-SE" dirty="0"/>
              <a:t>25</a:t>
            </a:r>
          </a:p>
        </p:txBody>
      </p:sp>
      <p:sp>
        <p:nvSpPr>
          <p:cNvPr id="9" name="Rubrik 3">
            <a:extLst>
              <a:ext uri="{FF2B5EF4-FFF2-40B4-BE49-F238E27FC236}">
                <a16:creationId xmlns:a16="http://schemas.microsoft.com/office/drawing/2014/main" id="{974EB0C6-A55D-4613-9BA0-11FAF5924134}"/>
              </a:ext>
            </a:extLst>
          </p:cNvPr>
          <p:cNvSpPr>
            <a:spLocks noGrp="1"/>
          </p:cNvSpPr>
          <p:nvPr>
            <p:ph type="ctrTitle"/>
          </p:nvPr>
        </p:nvSpPr>
        <p:spPr>
          <a:xfrm>
            <a:off x="5753800" y="4141724"/>
            <a:ext cx="5990897" cy="1972019"/>
          </a:xfrm>
          <a:solidFill>
            <a:schemeClr val="accent5">
              <a:lumMod val="20000"/>
              <a:lumOff val="80000"/>
            </a:schemeClr>
          </a:solidFill>
          <a:ln>
            <a:solidFill>
              <a:schemeClr val="accent5">
                <a:lumMod val="75000"/>
              </a:schemeClr>
            </a:solidFill>
          </a:ln>
        </p:spPr>
        <p:txBody>
          <a:bodyPr>
            <a:normAutofit/>
          </a:bodyPr>
          <a:lstStyle/>
          <a:p>
            <a:pPr>
              <a:spcAft>
                <a:spcPts val="1200"/>
              </a:spcAft>
            </a:pPr>
            <a:r>
              <a:rPr lang="sv-SE" dirty="0"/>
              <a:t>Barnomsorg</a:t>
            </a:r>
            <a:br>
              <a:rPr lang="sv-SE" dirty="0"/>
            </a:br>
            <a:r>
              <a:rPr lang="sv-SE" sz="2700" dirty="0"/>
              <a:t>Mindre mängd avfall och smartare materialanvändning</a:t>
            </a:r>
            <a:br>
              <a:rPr lang="sv-SE" sz="2700" dirty="0"/>
            </a:br>
            <a:r>
              <a:rPr lang="sv-SE" sz="1000" dirty="0">
                <a:solidFill>
                  <a:srgbClr val="DEEBF7"/>
                </a:solidFill>
              </a:rPr>
              <a:t>x</a:t>
            </a:r>
            <a:endParaRPr lang="sv-SE" sz="2700" dirty="0">
              <a:solidFill>
                <a:srgbClr val="DEEBF7"/>
              </a:solidFill>
            </a:endParaRPr>
          </a:p>
        </p:txBody>
      </p:sp>
    </p:spTree>
    <p:extLst>
      <p:ext uri="{BB962C8B-B14F-4D97-AF65-F5344CB8AC3E}">
        <p14:creationId xmlns:p14="http://schemas.microsoft.com/office/powerpoint/2010/main" val="27237060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BBCBDC41-0407-4E2B-A395-B8AD2A87458A}"/>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6F2A3633-0F45-438D-883D-17C63A124A2E}"/>
              </a:ext>
            </a:extLst>
          </p:cNvPr>
          <p:cNvSpPr>
            <a:spLocks noGrp="1"/>
          </p:cNvSpPr>
          <p:nvPr>
            <p:ph type="title"/>
          </p:nvPr>
        </p:nvSpPr>
        <p:spPr>
          <a:xfrm>
            <a:off x="838200" y="548005"/>
            <a:ext cx="5527839" cy="1325563"/>
          </a:xfrm>
        </p:spPr>
        <p:txBody>
          <a:bodyPr/>
          <a:lstStyle/>
          <a:p>
            <a:r>
              <a:rPr lang="sv-SE" dirty="0"/>
              <a:t>Hattstugan i Bara – minskat matsvinn!</a:t>
            </a:r>
          </a:p>
        </p:txBody>
      </p:sp>
      <p:sp>
        <p:nvSpPr>
          <p:cNvPr id="11" name="textruta 10">
            <a:extLst>
              <a:ext uri="{FF2B5EF4-FFF2-40B4-BE49-F238E27FC236}">
                <a16:creationId xmlns:a16="http://schemas.microsoft.com/office/drawing/2014/main" id="{D7A75D98-0069-43C0-9AC4-94AB09C009E6}"/>
              </a:ext>
            </a:extLst>
          </p:cNvPr>
          <p:cNvSpPr txBox="1"/>
          <p:nvPr/>
        </p:nvSpPr>
        <p:spPr>
          <a:xfrm>
            <a:off x="838200" y="2780883"/>
            <a:ext cx="2771192" cy="830997"/>
          </a:xfrm>
          <a:prstGeom prst="rect">
            <a:avLst/>
          </a:prstGeom>
          <a:noFill/>
        </p:spPr>
        <p:txBody>
          <a:bodyPr wrap="square" rtlCol="0">
            <a:spAutoFit/>
          </a:bodyPr>
          <a:lstStyle/>
          <a:p>
            <a:r>
              <a:rPr lang="sv-SE" sz="2400" dirty="0">
                <a:solidFill>
                  <a:schemeClr val="tx1"/>
                </a:solidFill>
              </a:rPr>
              <a:t>Minskat matsvinn med 32 %</a:t>
            </a:r>
            <a:endParaRPr lang="sv-SE" dirty="0"/>
          </a:p>
        </p:txBody>
      </p:sp>
      <p:sp>
        <p:nvSpPr>
          <p:cNvPr id="5" name="textruta 4">
            <a:extLst>
              <a:ext uri="{FF2B5EF4-FFF2-40B4-BE49-F238E27FC236}">
                <a16:creationId xmlns:a16="http://schemas.microsoft.com/office/drawing/2014/main" id="{FBB24BD2-B94A-4809-8F31-7A9A1B2FD2B8}"/>
              </a:ext>
            </a:extLst>
          </p:cNvPr>
          <p:cNvSpPr txBox="1"/>
          <p:nvPr/>
        </p:nvSpPr>
        <p:spPr>
          <a:xfrm>
            <a:off x="11744697" y="6424551"/>
            <a:ext cx="421574" cy="369332"/>
          </a:xfrm>
          <a:prstGeom prst="rect">
            <a:avLst/>
          </a:prstGeom>
          <a:noFill/>
        </p:spPr>
        <p:txBody>
          <a:bodyPr wrap="square" rtlCol="0">
            <a:spAutoFit/>
          </a:bodyPr>
          <a:lstStyle/>
          <a:p>
            <a:r>
              <a:rPr lang="sv-SE" dirty="0">
                <a:solidFill>
                  <a:schemeClr val="bg1">
                    <a:lumMod val="65000"/>
                  </a:schemeClr>
                </a:solidFill>
              </a:rPr>
              <a:t>26</a:t>
            </a:r>
          </a:p>
        </p:txBody>
      </p:sp>
      <p:pic>
        <p:nvPicPr>
          <p:cNvPr id="9" name="Bildobjekt 8">
            <a:extLst>
              <a:ext uri="{FF2B5EF4-FFF2-40B4-BE49-F238E27FC236}">
                <a16:creationId xmlns:a16="http://schemas.microsoft.com/office/drawing/2014/main" id="{511ADD90-5E02-4198-BC93-93C17CE838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5950756" y="1765782"/>
            <a:ext cx="6872231" cy="3340668"/>
          </a:xfrm>
          <a:prstGeom prst="rect">
            <a:avLst/>
          </a:prstGeom>
        </p:spPr>
      </p:pic>
    </p:spTree>
    <p:extLst>
      <p:ext uri="{BB962C8B-B14F-4D97-AF65-F5344CB8AC3E}">
        <p14:creationId xmlns:p14="http://schemas.microsoft.com/office/powerpoint/2010/main" val="30902061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F310D43F-ADD4-4754-B323-BFAD59AC3471}"/>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6F2A3633-0F45-438D-883D-17C63A124A2E}"/>
              </a:ext>
            </a:extLst>
          </p:cNvPr>
          <p:cNvSpPr>
            <a:spLocks noGrp="1"/>
          </p:cNvSpPr>
          <p:nvPr>
            <p:ph type="title"/>
          </p:nvPr>
        </p:nvSpPr>
        <p:spPr>
          <a:xfrm>
            <a:off x="838200" y="365125"/>
            <a:ext cx="7696200" cy="1325563"/>
          </a:xfrm>
        </p:spPr>
        <p:txBody>
          <a:bodyPr/>
          <a:lstStyle/>
          <a:p>
            <a:r>
              <a:rPr lang="sv-SE" dirty="0"/>
              <a:t>Gropens gård i Göteborg – minskat restavfall och matavfall!</a:t>
            </a:r>
          </a:p>
        </p:txBody>
      </p:sp>
      <p:pic>
        <p:nvPicPr>
          <p:cNvPr id="7" name="Bildobjekt 6">
            <a:extLst>
              <a:ext uri="{FF2B5EF4-FFF2-40B4-BE49-F238E27FC236}">
                <a16:creationId xmlns:a16="http://schemas.microsoft.com/office/drawing/2014/main" id="{C002ED16-1784-46D6-A63A-20944D0AD8B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43749" y="2166182"/>
            <a:ext cx="7748251" cy="4691818"/>
          </a:xfrm>
          <a:prstGeom prst="rect">
            <a:avLst/>
          </a:prstGeom>
        </p:spPr>
      </p:pic>
      <p:sp>
        <p:nvSpPr>
          <p:cNvPr id="9" name="textruta 8">
            <a:extLst>
              <a:ext uri="{FF2B5EF4-FFF2-40B4-BE49-F238E27FC236}">
                <a16:creationId xmlns:a16="http://schemas.microsoft.com/office/drawing/2014/main" id="{0FE6D94B-30E8-47C6-84D6-CCEED5018E3C}"/>
              </a:ext>
            </a:extLst>
          </p:cNvPr>
          <p:cNvSpPr txBox="1"/>
          <p:nvPr/>
        </p:nvSpPr>
        <p:spPr>
          <a:xfrm>
            <a:off x="838200" y="2166182"/>
            <a:ext cx="3172498" cy="1569660"/>
          </a:xfrm>
          <a:prstGeom prst="rect">
            <a:avLst/>
          </a:prstGeom>
          <a:noFill/>
        </p:spPr>
        <p:txBody>
          <a:bodyPr wrap="square" rtlCol="0">
            <a:spAutoFit/>
          </a:bodyPr>
          <a:lstStyle/>
          <a:p>
            <a:r>
              <a:rPr lang="sv-SE" sz="2400" dirty="0">
                <a:cs typeface="Arial" panose="020B0604020202020204" pitchFamily="34" charset="0"/>
              </a:rPr>
              <a:t>Minskat avfall:</a:t>
            </a:r>
          </a:p>
          <a:p>
            <a:r>
              <a:rPr lang="sv-SE" sz="2400" dirty="0">
                <a:cs typeface="Arial" panose="020B0604020202020204" pitchFamily="34" charset="0"/>
              </a:rPr>
              <a:t>Restavfall 50 %</a:t>
            </a:r>
          </a:p>
          <a:p>
            <a:r>
              <a:rPr lang="sv-SE" sz="2400" dirty="0">
                <a:cs typeface="Arial" panose="020B0604020202020204" pitchFamily="34" charset="0"/>
              </a:rPr>
              <a:t>Matavfall 20 %</a:t>
            </a:r>
          </a:p>
          <a:p>
            <a:r>
              <a:rPr lang="sv-SE" sz="2400" dirty="0">
                <a:cs typeface="Arial" panose="020B0604020202020204" pitchFamily="34" charset="0"/>
              </a:rPr>
              <a:t>Engångsprodukter 70 %</a:t>
            </a:r>
          </a:p>
        </p:txBody>
      </p:sp>
      <p:sp>
        <p:nvSpPr>
          <p:cNvPr id="5" name="textruta 4">
            <a:extLst>
              <a:ext uri="{FF2B5EF4-FFF2-40B4-BE49-F238E27FC236}">
                <a16:creationId xmlns:a16="http://schemas.microsoft.com/office/drawing/2014/main" id="{A694A318-D5CB-4BDE-83F4-A57A2271806D}"/>
              </a:ext>
            </a:extLst>
          </p:cNvPr>
          <p:cNvSpPr txBox="1"/>
          <p:nvPr/>
        </p:nvSpPr>
        <p:spPr>
          <a:xfrm>
            <a:off x="11744697" y="6424551"/>
            <a:ext cx="421574" cy="369332"/>
          </a:xfrm>
          <a:prstGeom prst="rect">
            <a:avLst/>
          </a:prstGeom>
          <a:noFill/>
        </p:spPr>
        <p:txBody>
          <a:bodyPr wrap="square" rtlCol="0">
            <a:spAutoFit/>
          </a:bodyPr>
          <a:lstStyle/>
          <a:p>
            <a:r>
              <a:rPr lang="sv-SE" dirty="0"/>
              <a:t>27</a:t>
            </a:r>
          </a:p>
        </p:txBody>
      </p:sp>
      <p:sp>
        <p:nvSpPr>
          <p:cNvPr id="6" name="textruta 5">
            <a:extLst>
              <a:ext uri="{FF2B5EF4-FFF2-40B4-BE49-F238E27FC236}">
                <a16:creationId xmlns:a16="http://schemas.microsoft.com/office/drawing/2014/main" id="{859B4C40-4418-4921-A15F-CD8D1101F9C9}"/>
              </a:ext>
            </a:extLst>
          </p:cNvPr>
          <p:cNvSpPr txBox="1"/>
          <p:nvPr/>
        </p:nvSpPr>
        <p:spPr>
          <a:xfrm>
            <a:off x="838200" y="4987198"/>
            <a:ext cx="3172498" cy="830997"/>
          </a:xfrm>
          <a:prstGeom prst="rect">
            <a:avLst/>
          </a:prstGeom>
          <a:noFill/>
        </p:spPr>
        <p:txBody>
          <a:bodyPr wrap="square" rtlCol="0">
            <a:spAutoFit/>
          </a:bodyPr>
          <a:lstStyle/>
          <a:p>
            <a:r>
              <a:rPr lang="sv-SE" sz="2400" dirty="0">
                <a:cs typeface="Arial" panose="020B0604020202020204" pitchFamily="34" charset="0"/>
              </a:rPr>
              <a:t>Minskade kostnader:</a:t>
            </a:r>
          </a:p>
          <a:p>
            <a:r>
              <a:rPr lang="sv-SE" sz="2400" dirty="0">
                <a:cs typeface="Arial" panose="020B0604020202020204" pitchFamily="34" charset="0"/>
              </a:rPr>
              <a:t>34 000 kr per år</a:t>
            </a:r>
          </a:p>
        </p:txBody>
      </p:sp>
      <p:sp>
        <p:nvSpPr>
          <p:cNvPr id="8" name="textruta 7">
            <a:extLst>
              <a:ext uri="{FF2B5EF4-FFF2-40B4-BE49-F238E27FC236}">
                <a16:creationId xmlns:a16="http://schemas.microsoft.com/office/drawing/2014/main" id="{67A7DD10-98C1-4256-AE07-561C13328C00}"/>
              </a:ext>
            </a:extLst>
          </p:cNvPr>
          <p:cNvSpPr txBox="1"/>
          <p:nvPr/>
        </p:nvSpPr>
        <p:spPr>
          <a:xfrm>
            <a:off x="838199" y="3946021"/>
            <a:ext cx="3297865" cy="830997"/>
          </a:xfrm>
          <a:prstGeom prst="rect">
            <a:avLst/>
          </a:prstGeom>
          <a:noFill/>
        </p:spPr>
        <p:txBody>
          <a:bodyPr wrap="square" rtlCol="0">
            <a:spAutoFit/>
          </a:bodyPr>
          <a:lstStyle/>
          <a:p>
            <a:r>
              <a:rPr lang="sv-SE" sz="2400" dirty="0">
                <a:cs typeface="Arial" panose="020B0604020202020204" pitchFamily="34" charset="0"/>
              </a:rPr>
              <a:t>Minskad klimatpåverkan:</a:t>
            </a:r>
          </a:p>
          <a:p>
            <a:r>
              <a:rPr lang="sv-SE" sz="2400" dirty="0">
                <a:cs typeface="Arial" panose="020B0604020202020204" pitchFamily="34" charset="0"/>
              </a:rPr>
              <a:t>7 ton CO2-ekv per år</a:t>
            </a:r>
          </a:p>
        </p:txBody>
      </p:sp>
    </p:spTree>
    <p:extLst>
      <p:ext uri="{BB962C8B-B14F-4D97-AF65-F5344CB8AC3E}">
        <p14:creationId xmlns:p14="http://schemas.microsoft.com/office/powerpoint/2010/main" val="231599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animEffect transition="in" filter="fade">
                                      <p:cBhvr>
                                        <p:cTn id="7" dur="500"/>
                                        <p:tgtEl>
                                          <p:spTgt spid="9">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C565B96E-DC14-460F-9421-EFED0578DD91}"/>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innehåll 2">
            <a:extLst>
              <a:ext uri="{FF2B5EF4-FFF2-40B4-BE49-F238E27FC236}">
                <a16:creationId xmlns:a16="http://schemas.microsoft.com/office/drawing/2014/main" id="{B42DA322-281A-446F-AC25-551DBAC40033}"/>
              </a:ext>
            </a:extLst>
          </p:cNvPr>
          <p:cNvSpPr>
            <a:spLocks noGrp="1"/>
          </p:cNvSpPr>
          <p:nvPr>
            <p:ph idx="11"/>
          </p:nvPr>
        </p:nvSpPr>
        <p:spPr>
          <a:xfrm>
            <a:off x="712695" y="1218501"/>
            <a:ext cx="4858008" cy="5158488"/>
          </a:xfrm>
        </p:spPr>
        <p:txBody>
          <a:bodyPr>
            <a:normAutofit lnSpcReduction="10000"/>
          </a:bodyPr>
          <a:lstStyle/>
          <a:p>
            <a:pPr marL="0" indent="0">
              <a:buNone/>
            </a:pPr>
            <a:r>
              <a:rPr lang="sv-SE" sz="2600" dirty="0"/>
              <a:t>”Vår pedagogiska verksamhet vinner på arbetet med att minska avfallet. Vårt arbete med att förebygga avfall tillsammans med barnen bidrar till att vi uppfyller läroplanens uppdrag om hållbar utveckling.</a:t>
            </a:r>
          </a:p>
          <a:p>
            <a:pPr marL="0" indent="0">
              <a:buNone/>
            </a:pPr>
            <a:r>
              <a:rPr lang="sv-SE" sz="2600" dirty="0"/>
              <a:t>Vi lägger dessutom mindre tid på att springa med sopor nu och kan därför lägga mer tid med barnen”. </a:t>
            </a:r>
          </a:p>
          <a:p>
            <a:pPr marL="0" indent="0">
              <a:buNone/>
            </a:pPr>
            <a:r>
              <a:rPr lang="sv-SE" sz="2200" i="1" dirty="0"/>
              <a:t>Katarina Björklund, </a:t>
            </a:r>
            <a:r>
              <a:rPr lang="sv-SE" sz="2200" i="1" dirty="0" err="1"/>
              <a:t>förskolepedagog</a:t>
            </a:r>
            <a:r>
              <a:rPr lang="sv-SE" sz="2200" i="1" dirty="0"/>
              <a:t>, Gropens Gård Göteborgs stad</a:t>
            </a:r>
          </a:p>
          <a:p>
            <a:pPr marL="0" indent="0">
              <a:buNone/>
            </a:pPr>
            <a:endParaRPr lang="sv-SE" dirty="0">
              <a:solidFill>
                <a:srgbClr val="0077BC"/>
              </a:solidFill>
            </a:endParaRPr>
          </a:p>
        </p:txBody>
      </p:sp>
      <p:sp>
        <p:nvSpPr>
          <p:cNvPr id="4" name="Platshållare för bildnummer 3">
            <a:extLst>
              <a:ext uri="{FF2B5EF4-FFF2-40B4-BE49-F238E27FC236}">
                <a16:creationId xmlns:a16="http://schemas.microsoft.com/office/drawing/2014/main" id="{E1C1A51C-56E0-459B-BD04-E5D4E463B6C3}"/>
              </a:ext>
            </a:extLst>
          </p:cNvPr>
          <p:cNvSpPr>
            <a:spLocks noGrp="1"/>
          </p:cNvSpPr>
          <p:nvPr>
            <p:ph type="sldNum" sz="quarter" idx="4"/>
          </p:nvPr>
        </p:nvSpPr>
        <p:spPr/>
        <p:txBody>
          <a:bodyPr/>
          <a:lstStyle/>
          <a:p>
            <a:fld id="{7DC35334-74D0-4DFF-B477-5D14C3FA108D}" type="slidenum">
              <a:rPr lang="sv-SE" smtClean="0"/>
              <a:pPr/>
              <a:t>28</a:t>
            </a:fld>
            <a:endParaRPr lang="sv-SE" dirty="0"/>
          </a:p>
        </p:txBody>
      </p:sp>
      <p:pic>
        <p:nvPicPr>
          <p:cNvPr id="5" name="Bildobjekt 4" descr="I:\01Förvaltningsgemensamt\01 Avfall\Skrota skräpet\SKROTA SKRÄPET - FÖREBYGGANDE\BILDER\BILDER OCH ILLUSTRATIONER\Johannas bilder till checklistor\Gropens Gård\Katarina björklund.jpg">
            <a:extLst>
              <a:ext uri="{FF2B5EF4-FFF2-40B4-BE49-F238E27FC236}">
                <a16:creationId xmlns:a16="http://schemas.microsoft.com/office/drawing/2014/main" id="{2522C245-0128-429F-BAE0-D1AFFA2CD55B}"/>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7073153" y="0"/>
            <a:ext cx="5118847" cy="6858000"/>
          </a:xfrm>
          <a:prstGeom prst="rect">
            <a:avLst/>
          </a:prstGeom>
          <a:noFill/>
          <a:ln>
            <a:noFill/>
          </a:ln>
        </p:spPr>
      </p:pic>
      <p:sp>
        <p:nvSpPr>
          <p:cNvPr id="6" name="textruta 5">
            <a:extLst>
              <a:ext uri="{FF2B5EF4-FFF2-40B4-BE49-F238E27FC236}">
                <a16:creationId xmlns:a16="http://schemas.microsoft.com/office/drawing/2014/main" id="{6B3D80A1-48C4-4F40-9CAE-24252238CD97}"/>
              </a:ext>
            </a:extLst>
          </p:cNvPr>
          <p:cNvSpPr txBox="1"/>
          <p:nvPr/>
        </p:nvSpPr>
        <p:spPr>
          <a:xfrm>
            <a:off x="11744697" y="6424551"/>
            <a:ext cx="421574" cy="369332"/>
          </a:xfrm>
          <a:prstGeom prst="rect">
            <a:avLst/>
          </a:prstGeom>
          <a:noFill/>
        </p:spPr>
        <p:txBody>
          <a:bodyPr wrap="square" rtlCol="0">
            <a:spAutoFit/>
          </a:bodyPr>
          <a:lstStyle/>
          <a:p>
            <a:r>
              <a:rPr lang="sv-SE" dirty="0">
                <a:solidFill>
                  <a:schemeClr val="bg1">
                    <a:lumMod val="50000"/>
                  </a:schemeClr>
                </a:solidFill>
              </a:rPr>
              <a:t>28</a:t>
            </a:r>
          </a:p>
        </p:txBody>
      </p:sp>
    </p:spTree>
    <p:extLst>
      <p:ext uri="{BB962C8B-B14F-4D97-AF65-F5344CB8AC3E}">
        <p14:creationId xmlns:p14="http://schemas.microsoft.com/office/powerpoint/2010/main" val="42045069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77295BBC-BDBC-4E65-896B-A8BA7D20C78D}"/>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 name="Bildobjekt 2" descr="En bild som visar person, inomhus, liten, ung&#10;&#10;Automatiskt genererad beskrivning">
            <a:extLst>
              <a:ext uri="{FF2B5EF4-FFF2-40B4-BE49-F238E27FC236}">
                <a16:creationId xmlns:a16="http://schemas.microsoft.com/office/drawing/2014/main" id="{AE65C106-1A11-42EE-B123-3E91F27BCA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5000"/>
            <a:ext cx="12192000" cy="8128000"/>
          </a:xfrm>
          <a:prstGeom prst="rect">
            <a:avLst/>
          </a:prstGeom>
        </p:spPr>
      </p:pic>
      <p:sp>
        <p:nvSpPr>
          <p:cNvPr id="5" name="textruta 4">
            <a:extLst>
              <a:ext uri="{FF2B5EF4-FFF2-40B4-BE49-F238E27FC236}">
                <a16:creationId xmlns:a16="http://schemas.microsoft.com/office/drawing/2014/main" id="{72D4C469-FE8A-48B6-92A0-A5276A52CC55}"/>
              </a:ext>
            </a:extLst>
          </p:cNvPr>
          <p:cNvSpPr txBox="1"/>
          <p:nvPr/>
        </p:nvSpPr>
        <p:spPr>
          <a:xfrm>
            <a:off x="11744697" y="6424551"/>
            <a:ext cx="421574" cy="369332"/>
          </a:xfrm>
          <a:prstGeom prst="rect">
            <a:avLst/>
          </a:prstGeom>
          <a:noFill/>
        </p:spPr>
        <p:txBody>
          <a:bodyPr wrap="square" rtlCol="0">
            <a:spAutoFit/>
          </a:bodyPr>
          <a:lstStyle/>
          <a:p>
            <a:r>
              <a:rPr lang="sv-SE" dirty="0"/>
              <a:t>29</a:t>
            </a:r>
          </a:p>
        </p:txBody>
      </p:sp>
      <p:sp>
        <p:nvSpPr>
          <p:cNvPr id="11" name="Rubrik 3">
            <a:extLst>
              <a:ext uri="{FF2B5EF4-FFF2-40B4-BE49-F238E27FC236}">
                <a16:creationId xmlns:a16="http://schemas.microsoft.com/office/drawing/2014/main" id="{045D22F4-2422-42BF-B529-6AE77FE31440}"/>
              </a:ext>
            </a:extLst>
          </p:cNvPr>
          <p:cNvSpPr txBox="1">
            <a:spLocks/>
          </p:cNvSpPr>
          <p:nvPr/>
        </p:nvSpPr>
        <p:spPr>
          <a:xfrm>
            <a:off x="5964587" y="4451914"/>
            <a:ext cx="5990897" cy="1972019"/>
          </a:xfrm>
          <a:prstGeom prst="rect">
            <a:avLst/>
          </a:prstGeom>
          <a:solidFill>
            <a:schemeClr val="accent5">
              <a:lumMod val="20000"/>
              <a:lumOff val="80000"/>
            </a:schemeClr>
          </a:solidFill>
          <a:ln>
            <a:solidFill>
              <a:schemeClr val="accent5">
                <a:lumMod val="75000"/>
              </a:schemeClr>
            </a:solid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1200"/>
              </a:spcAft>
            </a:pPr>
            <a:r>
              <a:rPr lang="sv-SE" dirty="0"/>
              <a:t>Skolverksamhet</a:t>
            </a:r>
            <a:br>
              <a:rPr lang="sv-SE" dirty="0"/>
            </a:br>
            <a:r>
              <a:rPr lang="sv-SE" sz="2700" dirty="0"/>
              <a:t>Mindre mängd avfall och smartare materialanvändning</a:t>
            </a:r>
            <a:br>
              <a:rPr lang="sv-SE" sz="2700" dirty="0"/>
            </a:br>
            <a:r>
              <a:rPr lang="sv-SE" sz="1000" dirty="0">
                <a:solidFill>
                  <a:srgbClr val="DEEBF7"/>
                </a:solidFill>
              </a:rPr>
              <a:t>x</a:t>
            </a:r>
            <a:endParaRPr lang="sv-SE" sz="2700" dirty="0">
              <a:solidFill>
                <a:srgbClr val="DEEBF7"/>
              </a:solidFill>
            </a:endParaRPr>
          </a:p>
        </p:txBody>
      </p:sp>
    </p:spTree>
    <p:extLst>
      <p:ext uri="{BB962C8B-B14F-4D97-AF65-F5344CB8AC3E}">
        <p14:creationId xmlns:p14="http://schemas.microsoft.com/office/powerpoint/2010/main" val="3227916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ktangel 24">
            <a:extLst>
              <a:ext uri="{FF2B5EF4-FFF2-40B4-BE49-F238E27FC236}">
                <a16:creationId xmlns:a16="http://schemas.microsoft.com/office/drawing/2014/main" id="{C930A9C9-A8BE-4C30-94D2-C7CBB02F36C6}"/>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Likbent triangel 13"/>
          <p:cNvSpPr/>
          <p:nvPr/>
        </p:nvSpPr>
        <p:spPr>
          <a:xfrm>
            <a:off x="5588001" y="1722441"/>
            <a:ext cx="204788" cy="39846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sv-SE"/>
          </a:p>
        </p:txBody>
      </p:sp>
      <p:sp>
        <p:nvSpPr>
          <p:cNvPr id="15" name="Ellips 14"/>
          <p:cNvSpPr/>
          <p:nvPr/>
        </p:nvSpPr>
        <p:spPr>
          <a:xfrm>
            <a:off x="5538790" y="1425578"/>
            <a:ext cx="301625" cy="2968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sv-SE"/>
          </a:p>
        </p:txBody>
      </p:sp>
      <p:sp>
        <p:nvSpPr>
          <p:cNvPr id="16" name="Rektangel 15"/>
          <p:cNvSpPr/>
          <p:nvPr/>
        </p:nvSpPr>
        <p:spPr>
          <a:xfrm>
            <a:off x="3090863" y="1536702"/>
            <a:ext cx="5199063" cy="619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sv-SE"/>
          </a:p>
        </p:txBody>
      </p:sp>
      <p:sp>
        <p:nvSpPr>
          <p:cNvPr id="17" name="Rektangel 16"/>
          <p:cNvSpPr/>
          <p:nvPr/>
        </p:nvSpPr>
        <p:spPr>
          <a:xfrm>
            <a:off x="2085975" y="4926013"/>
            <a:ext cx="2520951" cy="365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sv-SE"/>
          </a:p>
        </p:txBody>
      </p:sp>
      <p:sp>
        <p:nvSpPr>
          <p:cNvPr id="18" name="Rektangel 17"/>
          <p:cNvSpPr/>
          <p:nvPr/>
        </p:nvSpPr>
        <p:spPr>
          <a:xfrm>
            <a:off x="6953250" y="4940302"/>
            <a:ext cx="2520951" cy="365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sv-SE"/>
          </a:p>
        </p:txBody>
      </p:sp>
      <p:pic>
        <p:nvPicPr>
          <p:cNvPr id="15375" name="Bildobjekt 4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35827" y="3794127"/>
            <a:ext cx="1287463" cy="1185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29" name="Rak 28"/>
          <p:cNvCxnSpPr/>
          <p:nvPr/>
        </p:nvCxnSpPr>
        <p:spPr>
          <a:xfrm flipH="1">
            <a:off x="6940552" y="1598613"/>
            <a:ext cx="1192213" cy="3346451"/>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Rak 29"/>
          <p:cNvCxnSpPr/>
          <p:nvPr/>
        </p:nvCxnSpPr>
        <p:spPr>
          <a:xfrm>
            <a:off x="8150227" y="1598613"/>
            <a:ext cx="1311275" cy="3346451"/>
          </a:xfrm>
          <a:prstGeom prst="line">
            <a:avLst/>
          </a:prstGeom>
        </p:spPr>
        <p:style>
          <a:lnRef idx="1">
            <a:schemeClr val="accent1"/>
          </a:lnRef>
          <a:fillRef idx="0">
            <a:schemeClr val="accent1"/>
          </a:fillRef>
          <a:effectRef idx="0">
            <a:schemeClr val="accent1"/>
          </a:effectRef>
          <a:fontRef idx="minor">
            <a:schemeClr val="tx1"/>
          </a:fontRef>
        </p:style>
      </p:cxnSp>
      <p:pic>
        <p:nvPicPr>
          <p:cNvPr id="15386" name="Bildobjekt 3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91026" y="3436940"/>
            <a:ext cx="1466851" cy="148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20" name="Rak 19"/>
          <p:cNvCxnSpPr>
            <a:endCxn id="17" idx="1"/>
          </p:cNvCxnSpPr>
          <p:nvPr/>
        </p:nvCxnSpPr>
        <p:spPr>
          <a:xfrm flipH="1">
            <a:off x="2085976" y="1598613"/>
            <a:ext cx="1192213" cy="3346451"/>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Rak 22"/>
          <p:cNvCxnSpPr>
            <a:endCxn id="17" idx="3"/>
          </p:cNvCxnSpPr>
          <p:nvPr/>
        </p:nvCxnSpPr>
        <p:spPr>
          <a:xfrm>
            <a:off x="3295652" y="1598613"/>
            <a:ext cx="1311275" cy="3346451"/>
          </a:xfrm>
          <a:prstGeom prst="line">
            <a:avLst/>
          </a:prstGeom>
        </p:spPr>
        <p:style>
          <a:lnRef idx="1">
            <a:schemeClr val="accent1"/>
          </a:lnRef>
          <a:fillRef idx="0">
            <a:schemeClr val="accent1"/>
          </a:fillRef>
          <a:effectRef idx="0">
            <a:schemeClr val="accent1"/>
          </a:effectRef>
          <a:fontRef idx="minor">
            <a:schemeClr val="tx1"/>
          </a:fontRef>
        </p:style>
      </p:cxnSp>
      <p:pic>
        <p:nvPicPr>
          <p:cNvPr id="32" name="Bild 31" descr="Fisk">
            <a:extLst>
              <a:ext uri="{FF2B5EF4-FFF2-40B4-BE49-F238E27FC236}">
                <a16:creationId xmlns:a16="http://schemas.microsoft.com/office/drawing/2014/main" id="{CF1DA284-9722-1B46-9B84-9084C5A6A304}"/>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557631" y="4337768"/>
            <a:ext cx="869529" cy="869529"/>
          </a:xfrm>
          <a:prstGeom prst="rect">
            <a:avLst/>
          </a:prstGeom>
        </p:spPr>
      </p:pic>
      <p:pic>
        <p:nvPicPr>
          <p:cNvPr id="33" name="Bild 32" descr="Äpple med hel fyllning">
            <a:extLst>
              <a:ext uri="{FF2B5EF4-FFF2-40B4-BE49-F238E27FC236}">
                <a16:creationId xmlns:a16="http://schemas.microsoft.com/office/drawing/2014/main" id="{BB13FD73-98AE-FE44-9F25-1B8E57987E6A}"/>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730480" y="2493906"/>
            <a:ext cx="470273" cy="470273"/>
          </a:xfrm>
          <a:prstGeom prst="rect">
            <a:avLst/>
          </a:prstGeom>
        </p:spPr>
      </p:pic>
      <p:pic>
        <p:nvPicPr>
          <p:cNvPr id="34" name="Bild 33" descr="Badkar med hel fyllning">
            <a:extLst>
              <a:ext uri="{FF2B5EF4-FFF2-40B4-BE49-F238E27FC236}">
                <a16:creationId xmlns:a16="http://schemas.microsoft.com/office/drawing/2014/main" id="{7CB2C1AC-C3C2-C746-80D1-79F073B6CA6F}"/>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291080" y="3177442"/>
            <a:ext cx="834911" cy="834911"/>
          </a:xfrm>
          <a:prstGeom prst="rect">
            <a:avLst/>
          </a:prstGeom>
        </p:spPr>
      </p:pic>
      <p:pic>
        <p:nvPicPr>
          <p:cNvPr id="35" name="Bild 34" descr="Öl med hel fyllning">
            <a:extLst>
              <a:ext uri="{FF2B5EF4-FFF2-40B4-BE49-F238E27FC236}">
                <a16:creationId xmlns:a16="http://schemas.microsoft.com/office/drawing/2014/main" id="{26AEA767-7173-A34B-9C88-54317B2E555F}"/>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8500453" y="3181968"/>
            <a:ext cx="574327" cy="574327"/>
          </a:xfrm>
          <a:prstGeom prst="rect">
            <a:avLst/>
          </a:prstGeom>
        </p:spPr>
      </p:pic>
      <p:pic>
        <p:nvPicPr>
          <p:cNvPr id="36" name="Bild 35" descr="Bil med hel fyllning">
            <a:extLst>
              <a:ext uri="{FF2B5EF4-FFF2-40B4-BE49-F238E27FC236}">
                <a16:creationId xmlns:a16="http://schemas.microsoft.com/office/drawing/2014/main" id="{ABD7DF9C-3CF7-854F-BC2B-3A2043F7C5F3}"/>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8230464" y="2692148"/>
            <a:ext cx="654334" cy="654334"/>
          </a:xfrm>
          <a:prstGeom prst="rect">
            <a:avLst/>
          </a:prstGeom>
        </p:spPr>
      </p:pic>
      <p:pic>
        <p:nvPicPr>
          <p:cNvPr id="37" name="Bild 36" descr="Ko med hel fyllning">
            <a:extLst>
              <a:ext uri="{FF2B5EF4-FFF2-40B4-BE49-F238E27FC236}">
                <a16:creationId xmlns:a16="http://schemas.microsoft.com/office/drawing/2014/main" id="{86E532F8-3CAA-D140-8BCE-BC056CECEF38}"/>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7449269" y="2856815"/>
            <a:ext cx="654334" cy="654334"/>
          </a:xfrm>
          <a:prstGeom prst="rect">
            <a:avLst/>
          </a:prstGeom>
        </p:spPr>
      </p:pic>
      <p:pic>
        <p:nvPicPr>
          <p:cNvPr id="38" name="Bild 37" descr="E-handel med hel fyllning">
            <a:extLst>
              <a:ext uri="{FF2B5EF4-FFF2-40B4-BE49-F238E27FC236}">
                <a16:creationId xmlns:a16="http://schemas.microsoft.com/office/drawing/2014/main" id="{A8261097-FCD1-2C4A-9608-7D4FED5969D6}"/>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7981415" y="3181968"/>
            <a:ext cx="574328" cy="574328"/>
          </a:xfrm>
          <a:prstGeom prst="rect">
            <a:avLst/>
          </a:prstGeom>
        </p:spPr>
      </p:pic>
      <p:pic>
        <p:nvPicPr>
          <p:cNvPr id="39" name="Bild 38" descr="Laptop kontur">
            <a:extLst>
              <a:ext uri="{FF2B5EF4-FFF2-40B4-BE49-F238E27FC236}">
                <a16:creationId xmlns:a16="http://schemas.microsoft.com/office/drawing/2014/main" id="{9745C58B-2487-AA46-AE71-36D181D0F3A9}"/>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8577719" y="4063125"/>
            <a:ext cx="654334" cy="654334"/>
          </a:xfrm>
          <a:prstGeom prst="rect">
            <a:avLst/>
          </a:prstGeom>
        </p:spPr>
      </p:pic>
      <p:pic>
        <p:nvPicPr>
          <p:cNvPr id="40" name="Bild 39" descr="Gran">
            <a:extLst>
              <a:ext uri="{FF2B5EF4-FFF2-40B4-BE49-F238E27FC236}">
                <a16:creationId xmlns:a16="http://schemas.microsoft.com/office/drawing/2014/main" id="{1395AC8C-ED85-9D45-B930-D357FD15A3AF}"/>
              </a:ext>
            </a:extLst>
          </p:cNvPr>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7806269" y="1714264"/>
            <a:ext cx="685196" cy="685196"/>
          </a:xfrm>
          <a:prstGeom prst="rect">
            <a:avLst/>
          </a:prstGeom>
        </p:spPr>
      </p:pic>
      <p:pic>
        <p:nvPicPr>
          <p:cNvPr id="41" name="Bildobjekt 3">
            <a:extLst>
              <a:ext uri="{FF2B5EF4-FFF2-40B4-BE49-F238E27FC236}">
                <a16:creationId xmlns:a16="http://schemas.microsoft.com/office/drawing/2014/main" id="{C00EBE2F-8956-D343-A7EF-936E96A2D76D}"/>
              </a:ext>
            </a:extLst>
          </p:cNvPr>
          <p:cNvPicPr>
            <a:picLocks noChangeAspect="1"/>
          </p:cNvPicPr>
          <p:nvPr/>
        </p:nvPicPr>
        <p:blipFill>
          <a:blip r:embed="rId23" cstate="email">
            <a:extLst>
              <a:ext uri="{28A0092B-C50C-407E-A947-70E740481C1C}">
                <a14:useLocalDpi xmlns:a14="http://schemas.microsoft.com/office/drawing/2010/main"/>
              </a:ext>
            </a:extLst>
          </a:blip>
          <a:srcRect/>
          <a:stretch>
            <a:fillRect/>
          </a:stretch>
        </p:blipFill>
        <p:spPr bwMode="auto">
          <a:xfrm>
            <a:off x="8205244" y="3699693"/>
            <a:ext cx="767666" cy="459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 name="Bild 41" descr="Timmerstuga med hel fyllning">
            <a:extLst>
              <a:ext uri="{FF2B5EF4-FFF2-40B4-BE49-F238E27FC236}">
                <a16:creationId xmlns:a16="http://schemas.microsoft.com/office/drawing/2014/main" id="{EDA8E617-1BFE-EE49-B856-FAC217A4391A}"/>
              </a:ext>
            </a:extLst>
          </p:cNvPr>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8110766" y="2271757"/>
            <a:ext cx="601633" cy="601633"/>
          </a:xfrm>
          <a:prstGeom prst="rect">
            <a:avLst/>
          </a:prstGeom>
        </p:spPr>
      </p:pic>
      <p:sp>
        <p:nvSpPr>
          <p:cNvPr id="27" name="textruta 26">
            <a:extLst>
              <a:ext uri="{FF2B5EF4-FFF2-40B4-BE49-F238E27FC236}">
                <a16:creationId xmlns:a16="http://schemas.microsoft.com/office/drawing/2014/main" id="{0F65FBA3-A1C3-489A-939F-C8D32F876E16}"/>
              </a:ext>
            </a:extLst>
          </p:cNvPr>
          <p:cNvSpPr txBox="1"/>
          <p:nvPr/>
        </p:nvSpPr>
        <p:spPr>
          <a:xfrm>
            <a:off x="11798135" y="6424551"/>
            <a:ext cx="368135" cy="369332"/>
          </a:xfrm>
          <a:prstGeom prst="rect">
            <a:avLst/>
          </a:prstGeom>
          <a:noFill/>
        </p:spPr>
        <p:txBody>
          <a:bodyPr wrap="square" rtlCol="0">
            <a:spAutoFit/>
          </a:bodyPr>
          <a:lstStyle/>
          <a:p>
            <a:r>
              <a:rPr lang="sv-SE" dirty="0">
                <a:solidFill>
                  <a:schemeClr val="bg1">
                    <a:lumMod val="65000"/>
                  </a:schemeClr>
                </a:solidFill>
              </a:rPr>
              <a:t>3</a:t>
            </a:r>
          </a:p>
        </p:txBody>
      </p:sp>
    </p:spTree>
    <p:extLst>
      <p:ext uri="{BB962C8B-B14F-4D97-AF65-F5344CB8AC3E}">
        <p14:creationId xmlns:p14="http://schemas.microsoft.com/office/powerpoint/2010/main" val="20490435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6607481E-FF44-42DC-B2E9-11D1B0747AEF}"/>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6F2A3633-0F45-438D-883D-17C63A124A2E}"/>
              </a:ext>
            </a:extLst>
          </p:cNvPr>
          <p:cNvSpPr>
            <a:spLocks noGrp="1"/>
          </p:cNvSpPr>
          <p:nvPr>
            <p:ph type="title"/>
          </p:nvPr>
        </p:nvSpPr>
        <p:spPr/>
        <p:txBody>
          <a:bodyPr/>
          <a:lstStyle/>
          <a:p>
            <a:r>
              <a:rPr lang="sv-SE"/>
              <a:t>Skolor i Skurup – minskat matsvinn!</a:t>
            </a:r>
            <a:endParaRPr lang="sv-SE" dirty="0"/>
          </a:p>
        </p:txBody>
      </p:sp>
      <p:sp>
        <p:nvSpPr>
          <p:cNvPr id="11" name="textruta 10">
            <a:extLst>
              <a:ext uri="{FF2B5EF4-FFF2-40B4-BE49-F238E27FC236}">
                <a16:creationId xmlns:a16="http://schemas.microsoft.com/office/drawing/2014/main" id="{D7A75D98-0069-43C0-9AC4-94AB09C009E6}"/>
              </a:ext>
            </a:extLst>
          </p:cNvPr>
          <p:cNvSpPr txBox="1"/>
          <p:nvPr/>
        </p:nvSpPr>
        <p:spPr>
          <a:xfrm>
            <a:off x="838200" y="1647096"/>
            <a:ext cx="6949966" cy="470000"/>
          </a:xfrm>
          <a:prstGeom prst="rect">
            <a:avLst/>
          </a:prstGeom>
          <a:noFill/>
        </p:spPr>
        <p:txBody>
          <a:bodyPr wrap="square" rtlCol="0">
            <a:spAutoFit/>
          </a:bodyPr>
          <a:lstStyle/>
          <a:p>
            <a:pPr>
              <a:lnSpc>
                <a:spcPct val="107000"/>
              </a:lnSpc>
              <a:spcAft>
                <a:spcPts val="800"/>
              </a:spcAft>
            </a:pPr>
            <a:r>
              <a:rPr lang="sv-SE" sz="2400" dirty="0">
                <a:effectLst/>
                <a:latin typeface="Calibri" panose="020F0502020204030204" pitchFamily="34" charset="0"/>
                <a:ea typeface="Calibri" panose="020F0502020204030204" pitchFamily="34" charset="0"/>
                <a:cs typeface="Times New Roman" panose="02020603050405020304" pitchFamily="18" charset="0"/>
              </a:rPr>
              <a:t>Serveringssvinn 57 %     Tallrikssvinn 12 %</a:t>
            </a:r>
          </a:p>
        </p:txBody>
      </p:sp>
      <p:pic>
        <p:nvPicPr>
          <p:cNvPr id="7" name="Bildobjekt 1">
            <a:extLst>
              <a:ext uri="{FF2B5EF4-FFF2-40B4-BE49-F238E27FC236}">
                <a16:creationId xmlns:a16="http://schemas.microsoft.com/office/drawing/2014/main" id="{38029AE5-8DF5-4A0B-B948-E5947DA3C43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7638282" y="2343504"/>
            <a:ext cx="3513083" cy="4081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ruta 5">
            <a:extLst>
              <a:ext uri="{FF2B5EF4-FFF2-40B4-BE49-F238E27FC236}">
                <a16:creationId xmlns:a16="http://schemas.microsoft.com/office/drawing/2014/main" id="{7A026CAC-76E9-4A42-9F58-9428BAB295FE}"/>
              </a:ext>
            </a:extLst>
          </p:cNvPr>
          <p:cNvSpPr txBox="1"/>
          <p:nvPr/>
        </p:nvSpPr>
        <p:spPr>
          <a:xfrm>
            <a:off x="11744697" y="6424551"/>
            <a:ext cx="421574" cy="369332"/>
          </a:xfrm>
          <a:prstGeom prst="rect">
            <a:avLst/>
          </a:prstGeom>
          <a:noFill/>
        </p:spPr>
        <p:txBody>
          <a:bodyPr wrap="square" rtlCol="0">
            <a:spAutoFit/>
          </a:bodyPr>
          <a:lstStyle/>
          <a:p>
            <a:r>
              <a:rPr lang="sv-SE" dirty="0">
                <a:solidFill>
                  <a:schemeClr val="bg1">
                    <a:lumMod val="65000"/>
                  </a:schemeClr>
                </a:solidFill>
              </a:rPr>
              <a:t>30</a:t>
            </a:r>
          </a:p>
        </p:txBody>
      </p:sp>
      <p:pic>
        <p:nvPicPr>
          <p:cNvPr id="4" name="Bildobjekt 3" descr="En bild som visar inomhus, förbereder, rätt, lagar mat&#10;&#10;Automatiskt genererad beskrivning">
            <a:extLst>
              <a:ext uri="{FF2B5EF4-FFF2-40B4-BE49-F238E27FC236}">
                <a16:creationId xmlns:a16="http://schemas.microsoft.com/office/drawing/2014/main" id="{8CE7CEB1-4402-4094-9BB1-15B676AC4CC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8200" y="2343504"/>
            <a:ext cx="6121570" cy="4081047"/>
          </a:xfrm>
          <a:prstGeom prst="rect">
            <a:avLst/>
          </a:prstGeom>
        </p:spPr>
      </p:pic>
    </p:spTree>
    <p:extLst>
      <p:ext uri="{BB962C8B-B14F-4D97-AF65-F5344CB8AC3E}">
        <p14:creationId xmlns:p14="http://schemas.microsoft.com/office/powerpoint/2010/main" val="35867311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888D3FC5-F3BA-498B-B897-5D840DFB7A0C}"/>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6F2A3633-0F45-438D-883D-17C63A124A2E}"/>
              </a:ext>
            </a:extLst>
          </p:cNvPr>
          <p:cNvSpPr>
            <a:spLocks noGrp="1"/>
          </p:cNvSpPr>
          <p:nvPr>
            <p:ph type="title"/>
          </p:nvPr>
        </p:nvSpPr>
        <p:spPr/>
        <p:txBody>
          <a:bodyPr/>
          <a:lstStyle/>
          <a:p>
            <a:r>
              <a:rPr lang="sv-SE" dirty="0"/>
              <a:t>Skolor i Helsingborg – minskat matsvinn!</a:t>
            </a:r>
          </a:p>
        </p:txBody>
      </p:sp>
      <p:sp>
        <p:nvSpPr>
          <p:cNvPr id="11" name="textruta 10">
            <a:extLst>
              <a:ext uri="{FF2B5EF4-FFF2-40B4-BE49-F238E27FC236}">
                <a16:creationId xmlns:a16="http://schemas.microsoft.com/office/drawing/2014/main" id="{D7A75D98-0069-43C0-9AC4-94AB09C009E6}"/>
              </a:ext>
            </a:extLst>
          </p:cNvPr>
          <p:cNvSpPr txBox="1"/>
          <p:nvPr/>
        </p:nvSpPr>
        <p:spPr>
          <a:xfrm>
            <a:off x="838200" y="1647096"/>
            <a:ext cx="9065964" cy="470000"/>
          </a:xfrm>
          <a:prstGeom prst="rect">
            <a:avLst/>
          </a:prstGeom>
          <a:noFill/>
        </p:spPr>
        <p:txBody>
          <a:bodyPr wrap="square" rtlCol="0">
            <a:spAutoFit/>
          </a:bodyPr>
          <a:lstStyle/>
          <a:p>
            <a:pPr>
              <a:lnSpc>
                <a:spcPct val="107000"/>
              </a:lnSpc>
              <a:spcAft>
                <a:spcPts val="800"/>
              </a:spcAft>
            </a:pPr>
            <a:r>
              <a:rPr lang="sv-SE" sz="2400" dirty="0">
                <a:effectLst/>
                <a:latin typeface="Calibri" panose="020F0502020204030204" pitchFamily="34" charset="0"/>
                <a:ea typeface="Calibri" panose="020F0502020204030204" pitchFamily="34" charset="0"/>
                <a:cs typeface="Times New Roman" panose="02020603050405020304" pitchFamily="18" charset="0"/>
              </a:rPr>
              <a:t>Minskat matsvinn 49 %        Minskade kostnade</a:t>
            </a:r>
            <a:r>
              <a:rPr lang="sv-SE" sz="2400" dirty="0">
                <a:latin typeface="Calibri" panose="020F0502020204030204" pitchFamily="34" charset="0"/>
                <a:ea typeface="Calibri" panose="020F0502020204030204" pitchFamily="34" charset="0"/>
                <a:cs typeface="Times New Roman" panose="02020603050405020304" pitchFamily="18" charset="0"/>
              </a:rPr>
              <a:t>r 1,9 miljoner kr per år </a:t>
            </a:r>
            <a:endParaRPr lang="sv-SE"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Bildobjekt 3" descr="En bild som visar person&#10;&#10;Automatiskt genererad beskrivning">
            <a:extLst>
              <a:ext uri="{FF2B5EF4-FFF2-40B4-BE49-F238E27FC236}">
                <a16:creationId xmlns:a16="http://schemas.microsoft.com/office/drawing/2014/main" id="{44BA66F7-9EFF-4F41-8D8B-94A23286A19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8200" y="2462705"/>
            <a:ext cx="4564117" cy="3423088"/>
          </a:xfrm>
          <a:prstGeom prst="rect">
            <a:avLst/>
          </a:prstGeom>
        </p:spPr>
      </p:pic>
      <p:pic>
        <p:nvPicPr>
          <p:cNvPr id="6" name="Bildobjekt 5">
            <a:extLst>
              <a:ext uri="{FF2B5EF4-FFF2-40B4-BE49-F238E27FC236}">
                <a16:creationId xmlns:a16="http://schemas.microsoft.com/office/drawing/2014/main" id="{F263D27F-B066-42E0-A044-40EF133C184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42144" y="2462705"/>
            <a:ext cx="6085488" cy="3423088"/>
          </a:xfrm>
          <a:prstGeom prst="rect">
            <a:avLst/>
          </a:prstGeom>
        </p:spPr>
      </p:pic>
      <p:sp>
        <p:nvSpPr>
          <p:cNvPr id="7" name="textruta 6">
            <a:extLst>
              <a:ext uri="{FF2B5EF4-FFF2-40B4-BE49-F238E27FC236}">
                <a16:creationId xmlns:a16="http://schemas.microsoft.com/office/drawing/2014/main" id="{0B398C0E-6ADF-40A0-9058-8795F5AF97F4}"/>
              </a:ext>
            </a:extLst>
          </p:cNvPr>
          <p:cNvSpPr txBox="1"/>
          <p:nvPr/>
        </p:nvSpPr>
        <p:spPr>
          <a:xfrm>
            <a:off x="11744697" y="6424551"/>
            <a:ext cx="421574" cy="369332"/>
          </a:xfrm>
          <a:prstGeom prst="rect">
            <a:avLst/>
          </a:prstGeom>
          <a:noFill/>
        </p:spPr>
        <p:txBody>
          <a:bodyPr wrap="square" rtlCol="0">
            <a:spAutoFit/>
          </a:bodyPr>
          <a:lstStyle/>
          <a:p>
            <a:r>
              <a:rPr lang="sv-SE" dirty="0">
                <a:solidFill>
                  <a:schemeClr val="bg1">
                    <a:lumMod val="65000"/>
                  </a:schemeClr>
                </a:solidFill>
              </a:rPr>
              <a:t>31</a:t>
            </a:r>
          </a:p>
        </p:txBody>
      </p:sp>
    </p:spTree>
    <p:extLst>
      <p:ext uri="{BB962C8B-B14F-4D97-AF65-F5344CB8AC3E}">
        <p14:creationId xmlns:p14="http://schemas.microsoft.com/office/powerpoint/2010/main" val="3609101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A1733E16-9A2C-4588-851D-54DEE2AEFD1C}"/>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6F2A3633-0F45-438D-883D-17C63A124A2E}"/>
              </a:ext>
            </a:extLst>
          </p:cNvPr>
          <p:cNvSpPr>
            <a:spLocks noGrp="1"/>
          </p:cNvSpPr>
          <p:nvPr>
            <p:ph type="title"/>
          </p:nvPr>
        </p:nvSpPr>
        <p:spPr/>
        <p:txBody>
          <a:bodyPr/>
          <a:lstStyle/>
          <a:p>
            <a:r>
              <a:rPr lang="sv-SE" dirty="0"/>
              <a:t>Skolkök i Eslöv – minskat plastavfall!</a:t>
            </a:r>
          </a:p>
        </p:txBody>
      </p:sp>
      <p:sp>
        <p:nvSpPr>
          <p:cNvPr id="11" name="textruta 10">
            <a:extLst>
              <a:ext uri="{FF2B5EF4-FFF2-40B4-BE49-F238E27FC236}">
                <a16:creationId xmlns:a16="http://schemas.microsoft.com/office/drawing/2014/main" id="{D7A75D98-0069-43C0-9AC4-94AB09C009E6}"/>
              </a:ext>
            </a:extLst>
          </p:cNvPr>
          <p:cNvSpPr txBox="1"/>
          <p:nvPr/>
        </p:nvSpPr>
        <p:spPr>
          <a:xfrm>
            <a:off x="7809185" y="1741762"/>
            <a:ext cx="3678621" cy="3046219"/>
          </a:xfrm>
          <a:prstGeom prst="rect">
            <a:avLst/>
          </a:prstGeom>
          <a:noFill/>
        </p:spPr>
        <p:txBody>
          <a:bodyPr wrap="square" rtlCol="0">
            <a:spAutoFit/>
          </a:bodyPr>
          <a:lstStyle/>
          <a:p>
            <a:pPr>
              <a:lnSpc>
                <a:spcPct val="107000"/>
              </a:lnSpc>
              <a:spcAft>
                <a:spcPts val="800"/>
              </a:spcAft>
            </a:pPr>
            <a:r>
              <a:rPr lang="sv-SE" sz="2400" dirty="0">
                <a:effectLst/>
                <a:latin typeface="Calibri" panose="020F0502020204030204" pitchFamily="34" charset="0"/>
                <a:ea typeface="Calibri" panose="020F0502020204030204" pitchFamily="34" charset="0"/>
                <a:cs typeface="Times New Roman" panose="02020603050405020304" pitchFamily="18" charset="0"/>
              </a:rPr>
              <a:t>Handlingsplan för att minska mängden plastförpackningar och engångsartiklar i plast</a:t>
            </a:r>
          </a:p>
          <a:p>
            <a:pPr>
              <a:lnSpc>
                <a:spcPct val="107000"/>
              </a:lnSpc>
              <a:spcAft>
                <a:spcPts val="800"/>
              </a:spcAft>
            </a:pPr>
            <a:endParaRPr lang="sv-SE"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2400" dirty="0">
                <a:effectLst/>
                <a:latin typeface="Calibri" panose="020F0502020204030204" pitchFamily="34" charset="0"/>
                <a:ea typeface="Calibri" panose="020F0502020204030204" pitchFamily="34" charset="0"/>
                <a:cs typeface="Times New Roman" panose="02020603050405020304" pitchFamily="18" charset="0"/>
              </a:rPr>
              <a:t>39 000 färre engångsdrickor med sugrör</a:t>
            </a:r>
          </a:p>
        </p:txBody>
      </p:sp>
      <p:sp>
        <p:nvSpPr>
          <p:cNvPr id="5" name="textruta 4">
            <a:extLst>
              <a:ext uri="{FF2B5EF4-FFF2-40B4-BE49-F238E27FC236}">
                <a16:creationId xmlns:a16="http://schemas.microsoft.com/office/drawing/2014/main" id="{88BF4347-550E-4FC3-8C0B-BF7181050B78}"/>
              </a:ext>
            </a:extLst>
          </p:cNvPr>
          <p:cNvSpPr txBox="1"/>
          <p:nvPr/>
        </p:nvSpPr>
        <p:spPr>
          <a:xfrm>
            <a:off x="11744697" y="6424551"/>
            <a:ext cx="421574" cy="369332"/>
          </a:xfrm>
          <a:prstGeom prst="rect">
            <a:avLst/>
          </a:prstGeom>
          <a:noFill/>
        </p:spPr>
        <p:txBody>
          <a:bodyPr wrap="square" rtlCol="0">
            <a:spAutoFit/>
          </a:bodyPr>
          <a:lstStyle/>
          <a:p>
            <a:r>
              <a:rPr lang="sv-SE" dirty="0">
                <a:solidFill>
                  <a:schemeClr val="bg1">
                    <a:lumMod val="65000"/>
                  </a:schemeClr>
                </a:solidFill>
              </a:rPr>
              <a:t>32</a:t>
            </a:r>
            <a:endParaRPr lang="sv-SE" dirty="0"/>
          </a:p>
        </p:txBody>
      </p:sp>
      <p:pic>
        <p:nvPicPr>
          <p:cNvPr id="7" name="Bildobjekt 6">
            <a:extLst>
              <a:ext uri="{FF2B5EF4-FFF2-40B4-BE49-F238E27FC236}">
                <a16:creationId xmlns:a16="http://schemas.microsoft.com/office/drawing/2014/main" id="{A45A0779-EDA2-4EC3-ACC7-30F0483C76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1" y="1726141"/>
            <a:ext cx="5998698" cy="5157396"/>
          </a:xfrm>
          <a:prstGeom prst="rect">
            <a:avLst/>
          </a:prstGeom>
        </p:spPr>
      </p:pic>
    </p:spTree>
    <p:extLst>
      <p:ext uri="{BB962C8B-B14F-4D97-AF65-F5344CB8AC3E}">
        <p14:creationId xmlns:p14="http://schemas.microsoft.com/office/powerpoint/2010/main" val="85136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ACA6224E-FD2F-4D2A-B4C0-A9220A329257}"/>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6F2A3633-0F45-438D-883D-17C63A124A2E}"/>
              </a:ext>
            </a:extLst>
          </p:cNvPr>
          <p:cNvSpPr>
            <a:spLocks noGrp="1"/>
          </p:cNvSpPr>
          <p:nvPr>
            <p:ph type="title"/>
          </p:nvPr>
        </p:nvSpPr>
        <p:spPr>
          <a:xfrm>
            <a:off x="838200" y="365125"/>
            <a:ext cx="7696200" cy="1325563"/>
          </a:xfrm>
        </p:spPr>
        <p:txBody>
          <a:bodyPr/>
          <a:lstStyle/>
          <a:p>
            <a:r>
              <a:rPr lang="sv-SE" dirty="0" err="1"/>
              <a:t>Sandeklevsskolan</a:t>
            </a:r>
            <a:r>
              <a:rPr lang="sv-SE" dirty="0"/>
              <a:t> i Göteborg – minskat rest- och matavfall</a:t>
            </a:r>
          </a:p>
        </p:txBody>
      </p:sp>
      <p:sp>
        <p:nvSpPr>
          <p:cNvPr id="9" name="textruta 8">
            <a:extLst>
              <a:ext uri="{FF2B5EF4-FFF2-40B4-BE49-F238E27FC236}">
                <a16:creationId xmlns:a16="http://schemas.microsoft.com/office/drawing/2014/main" id="{0FE6D94B-30E8-47C6-84D6-CCEED5018E3C}"/>
              </a:ext>
            </a:extLst>
          </p:cNvPr>
          <p:cNvSpPr txBox="1"/>
          <p:nvPr/>
        </p:nvSpPr>
        <p:spPr>
          <a:xfrm>
            <a:off x="838200" y="2503138"/>
            <a:ext cx="3172498" cy="1200329"/>
          </a:xfrm>
          <a:prstGeom prst="rect">
            <a:avLst/>
          </a:prstGeom>
          <a:noFill/>
        </p:spPr>
        <p:txBody>
          <a:bodyPr wrap="square" rtlCol="0">
            <a:spAutoFit/>
          </a:bodyPr>
          <a:lstStyle/>
          <a:p>
            <a:r>
              <a:rPr lang="sv-SE" sz="2400" dirty="0">
                <a:cs typeface="Arial" panose="020B0604020202020204" pitchFamily="34" charset="0"/>
              </a:rPr>
              <a:t>Minskat avfall:</a:t>
            </a:r>
          </a:p>
          <a:p>
            <a:r>
              <a:rPr lang="sv-SE" sz="2400" dirty="0">
                <a:cs typeface="Arial" panose="020B0604020202020204" pitchFamily="34" charset="0"/>
              </a:rPr>
              <a:t>Restavfall 31 %</a:t>
            </a:r>
          </a:p>
          <a:p>
            <a:r>
              <a:rPr lang="sv-SE" sz="2400" dirty="0">
                <a:cs typeface="Arial" panose="020B0604020202020204" pitchFamily="34" charset="0"/>
              </a:rPr>
              <a:t>Matavfall 42 %</a:t>
            </a:r>
          </a:p>
        </p:txBody>
      </p:sp>
      <p:pic>
        <p:nvPicPr>
          <p:cNvPr id="5" name="Bildobjekt 4">
            <a:extLst>
              <a:ext uri="{FF2B5EF4-FFF2-40B4-BE49-F238E27FC236}">
                <a16:creationId xmlns:a16="http://schemas.microsoft.com/office/drawing/2014/main" id="{927185B8-9773-48C3-B3B4-A8EFE0FC8C3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23474" y="2183130"/>
            <a:ext cx="7706253" cy="4674870"/>
          </a:xfrm>
          <a:prstGeom prst="rect">
            <a:avLst/>
          </a:prstGeom>
        </p:spPr>
      </p:pic>
      <p:sp>
        <p:nvSpPr>
          <p:cNvPr id="6" name="textruta 5">
            <a:extLst>
              <a:ext uri="{FF2B5EF4-FFF2-40B4-BE49-F238E27FC236}">
                <a16:creationId xmlns:a16="http://schemas.microsoft.com/office/drawing/2014/main" id="{D0D1B4B3-1F39-4329-8842-C7753E68C8B8}"/>
              </a:ext>
            </a:extLst>
          </p:cNvPr>
          <p:cNvSpPr txBox="1"/>
          <p:nvPr/>
        </p:nvSpPr>
        <p:spPr>
          <a:xfrm>
            <a:off x="11744697" y="6424551"/>
            <a:ext cx="421574" cy="369332"/>
          </a:xfrm>
          <a:prstGeom prst="rect">
            <a:avLst/>
          </a:prstGeom>
          <a:noFill/>
        </p:spPr>
        <p:txBody>
          <a:bodyPr wrap="square" rtlCol="0">
            <a:spAutoFit/>
          </a:bodyPr>
          <a:lstStyle/>
          <a:p>
            <a:r>
              <a:rPr lang="sv-SE" dirty="0">
                <a:solidFill>
                  <a:schemeClr val="bg1"/>
                </a:solidFill>
              </a:rPr>
              <a:t>33</a:t>
            </a:r>
          </a:p>
        </p:txBody>
      </p:sp>
      <p:sp>
        <p:nvSpPr>
          <p:cNvPr id="7" name="textruta 6">
            <a:extLst>
              <a:ext uri="{FF2B5EF4-FFF2-40B4-BE49-F238E27FC236}">
                <a16:creationId xmlns:a16="http://schemas.microsoft.com/office/drawing/2014/main" id="{6E855363-9557-47BB-85D0-4BAC77501637}"/>
              </a:ext>
            </a:extLst>
          </p:cNvPr>
          <p:cNvSpPr txBox="1"/>
          <p:nvPr/>
        </p:nvSpPr>
        <p:spPr>
          <a:xfrm>
            <a:off x="838200" y="5019572"/>
            <a:ext cx="3172498" cy="1200329"/>
          </a:xfrm>
          <a:prstGeom prst="rect">
            <a:avLst/>
          </a:prstGeom>
          <a:noFill/>
        </p:spPr>
        <p:txBody>
          <a:bodyPr wrap="square" rtlCol="0">
            <a:spAutoFit/>
          </a:bodyPr>
          <a:lstStyle/>
          <a:p>
            <a:r>
              <a:rPr lang="sv-SE" sz="2400" dirty="0">
                <a:cs typeface="Arial" panose="020B0604020202020204" pitchFamily="34" charset="0"/>
              </a:rPr>
              <a:t>Minskade kostnader:</a:t>
            </a:r>
          </a:p>
          <a:p>
            <a:r>
              <a:rPr lang="sv-SE" sz="2400" dirty="0">
                <a:cs typeface="Arial" panose="020B0604020202020204" pitchFamily="34" charset="0"/>
              </a:rPr>
              <a:t>Inköp 103 000 kr per år</a:t>
            </a:r>
          </a:p>
          <a:p>
            <a:r>
              <a:rPr lang="sv-SE" sz="2400" dirty="0">
                <a:cs typeface="Arial" panose="020B0604020202020204" pitchFamily="34" charset="0"/>
              </a:rPr>
              <a:t>Avfall 15 500 kr per år</a:t>
            </a:r>
          </a:p>
        </p:txBody>
      </p:sp>
      <p:sp>
        <p:nvSpPr>
          <p:cNvPr id="10" name="textruta 9">
            <a:extLst>
              <a:ext uri="{FF2B5EF4-FFF2-40B4-BE49-F238E27FC236}">
                <a16:creationId xmlns:a16="http://schemas.microsoft.com/office/drawing/2014/main" id="{B2943B80-93CF-45F7-A997-388520DCDAEC}"/>
              </a:ext>
            </a:extLst>
          </p:cNvPr>
          <p:cNvSpPr txBox="1"/>
          <p:nvPr/>
        </p:nvSpPr>
        <p:spPr>
          <a:xfrm>
            <a:off x="838199" y="3946021"/>
            <a:ext cx="3297865" cy="830997"/>
          </a:xfrm>
          <a:prstGeom prst="rect">
            <a:avLst/>
          </a:prstGeom>
          <a:noFill/>
        </p:spPr>
        <p:txBody>
          <a:bodyPr wrap="square" rtlCol="0">
            <a:spAutoFit/>
          </a:bodyPr>
          <a:lstStyle/>
          <a:p>
            <a:r>
              <a:rPr lang="sv-SE" sz="2400" dirty="0">
                <a:cs typeface="Arial" panose="020B0604020202020204" pitchFamily="34" charset="0"/>
              </a:rPr>
              <a:t>Minskad klimatpåverkan:</a:t>
            </a:r>
          </a:p>
          <a:p>
            <a:r>
              <a:rPr lang="sv-SE" sz="2400" dirty="0">
                <a:cs typeface="Arial" panose="020B0604020202020204" pitchFamily="34" charset="0"/>
              </a:rPr>
              <a:t>11 ton CO2-ekv per år</a:t>
            </a:r>
          </a:p>
        </p:txBody>
      </p:sp>
    </p:spTree>
    <p:extLst>
      <p:ext uri="{BB962C8B-B14F-4D97-AF65-F5344CB8AC3E}">
        <p14:creationId xmlns:p14="http://schemas.microsoft.com/office/powerpoint/2010/main" val="245600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D4ED686-347C-4BE2-ACFE-FFE541D3CE1B}"/>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descr="En bild som visar person, vägg, inomhus&#10;&#10;Automatiskt genererad beskrivning">
            <a:extLst>
              <a:ext uri="{FF2B5EF4-FFF2-40B4-BE49-F238E27FC236}">
                <a16:creationId xmlns:a16="http://schemas.microsoft.com/office/drawing/2014/main" id="{D0187666-BD75-4A38-9A59-D075B82591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62423" y="0"/>
            <a:ext cx="4829577" cy="6857999"/>
          </a:xfrm>
          <a:prstGeom prst="rect">
            <a:avLst/>
          </a:prstGeom>
        </p:spPr>
      </p:pic>
      <p:sp>
        <p:nvSpPr>
          <p:cNvPr id="3" name="Platshållare för innehåll 2">
            <a:extLst>
              <a:ext uri="{FF2B5EF4-FFF2-40B4-BE49-F238E27FC236}">
                <a16:creationId xmlns:a16="http://schemas.microsoft.com/office/drawing/2014/main" id="{D0A38572-A09C-428D-981F-B252B83A488F}"/>
              </a:ext>
            </a:extLst>
          </p:cNvPr>
          <p:cNvSpPr>
            <a:spLocks noGrp="1"/>
          </p:cNvSpPr>
          <p:nvPr>
            <p:ph idx="4294967295"/>
          </p:nvPr>
        </p:nvSpPr>
        <p:spPr>
          <a:xfrm>
            <a:off x="1250044" y="1522539"/>
            <a:ext cx="5068130" cy="4495965"/>
          </a:xfrm>
        </p:spPr>
        <p:txBody>
          <a:bodyPr>
            <a:normAutofit/>
          </a:bodyPr>
          <a:lstStyle/>
          <a:p>
            <a:pPr marL="0" indent="0">
              <a:buNone/>
            </a:pPr>
            <a:r>
              <a:rPr lang="sv-SE" sz="2400" dirty="0">
                <a:solidFill>
                  <a:srgbClr val="003366"/>
                </a:solidFill>
              </a:rPr>
              <a:t>”</a:t>
            </a:r>
            <a:r>
              <a:rPr lang="sv-SE" sz="2400" dirty="0"/>
              <a:t>Att förebygga avfall är helt i enlighet med våra miljömål och läroplanens riktlinjer för arbetet med hållbar utveckling. Förutom att vi sparar på planetens resurser så får vi pengar över till annat som gagnar den pedagogiska verksamheten.</a:t>
            </a:r>
            <a:r>
              <a:rPr lang="sv-SE" sz="2400" dirty="0">
                <a:solidFill>
                  <a:srgbClr val="003366"/>
                </a:solidFill>
              </a:rPr>
              <a:t>”</a:t>
            </a:r>
            <a:r>
              <a:rPr lang="sv-SE" sz="2400" i="1" dirty="0">
                <a:solidFill>
                  <a:srgbClr val="003366"/>
                </a:solidFill>
              </a:rPr>
              <a:t> </a:t>
            </a:r>
          </a:p>
          <a:p>
            <a:pPr marL="0" indent="0">
              <a:buNone/>
            </a:pPr>
            <a:r>
              <a:rPr lang="sv-SE" sz="2000" i="1" dirty="0"/>
              <a:t>Charlotta Björk, rektor för </a:t>
            </a:r>
            <a:r>
              <a:rPr lang="sv-SE" sz="2000" i="1" dirty="0" err="1"/>
              <a:t>Sandeklevsskolans</a:t>
            </a:r>
            <a:r>
              <a:rPr lang="sv-SE" sz="2000" i="1" dirty="0"/>
              <a:t> högstadium Göteborgs stad</a:t>
            </a:r>
            <a:endParaRPr lang="sv-SE" sz="2000" i="1" dirty="0">
              <a:solidFill>
                <a:srgbClr val="003366"/>
              </a:solidFill>
            </a:endParaRPr>
          </a:p>
        </p:txBody>
      </p:sp>
      <p:sp>
        <p:nvSpPr>
          <p:cNvPr id="4" name="textruta 3">
            <a:extLst>
              <a:ext uri="{FF2B5EF4-FFF2-40B4-BE49-F238E27FC236}">
                <a16:creationId xmlns:a16="http://schemas.microsoft.com/office/drawing/2014/main" id="{FE58A94D-B0A3-4311-B61F-2E99793674F8}"/>
              </a:ext>
            </a:extLst>
          </p:cNvPr>
          <p:cNvSpPr txBox="1"/>
          <p:nvPr/>
        </p:nvSpPr>
        <p:spPr>
          <a:xfrm>
            <a:off x="11744697" y="6424551"/>
            <a:ext cx="421574" cy="369332"/>
          </a:xfrm>
          <a:prstGeom prst="rect">
            <a:avLst/>
          </a:prstGeom>
          <a:noFill/>
        </p:spPr>
        <p:txBody>
          <a:bodyPr wrap="square" rtlCol="0">
            <a:spAutoFit/>
          </a:bodyPr>
          <a:lstStyle/>
          <a:p>
            <a:r>
              <a:rPr lang="sv-SE" dirty="0">
                <a:solidFill>
                  <a:schemeClr val="bg1">
                    <a:lumMod val="65000"/>
                  </a:schemeClr>
                </a:solidFill>
              </a:rPr>
              <a:t>34</a:t>
            </a:r>
          </a:p>
        </p:txBody>
      </p:sp>
    </p:spTree>
    <p:extLst>
      <p:ext uri="{BB962C8B-B14F-4D97-AF65-F5344CB8AC3E}">
        <p14:creationId xmlns:p14="http://schemas.microsoft.com/office/powerpoint/2010/main" val="1080083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ACA6224E-FD2F-4D2A-B4C0-A9220A329257}"/>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Bildobjekt 3">
            <a:extLst>
              <a:ext uri="{FF2B5EF4-FFF2-40B4-BE49-F238E27FC236}">
                <a16:creationId xmlns:a16="http://schemas.microsoft.com/office/drawing/2014/main" id="{FC70AB8A-C407-4957-8986-C2B73D41A11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0" y="1781175"/>
            <a:ext cx="7620000" cy="5076825"/>
          </a:xfrm>
          <a:prstGeom prst="rect">
            <a:avLst/>
          </a:prstGeom>
        </p:spPr>
      </p:pic>
      <p:sp>
        <p:nvSpPr>
          <p:cNvPr id="2" name="Rubrik 1">
            <a:extLst>
              <a:ext uri="{FF2B5EF4-FFF2-40B4-BE49-F238E27FC236}">
                <a16:creationId xmlns:a16="http://schemas.microsoft.com/office/drawing/2014/main" id="{6F2A3633-0F45-438D-883D-17C63A124A2E}"/>
              </a:ext>
            </a:extLst>
          </p:cNvPr>
          <p:cNvSpPr>
            <a:spLocks noGrp="1"/>
          </p:cNvSpPr>
          <p:nvPr>
            <p:ph type="title"/>
          </p:nvPr>
        </p:nvSpPr>
        <p:spPr>
          <a:xfrm>
            <a:off x="838200" y="365125"/>
            <a:ext cx="7696200" cy="1325563"/>
          </a:xfrm>
        </p:spPr>
        <p:txBody>
          <a:bodyPr/>
          <a:lstStyle/>
          <a:p>
            <a:r>
              <a:rPr lang="sv-SE" dirty="0"/>
              <a:t>Resterkocken</a:t>
            </a:r>
          </a:p>
        </p:txBody>
      </p:sp>
      <p:sp>
        <p:nvSpPr>
          <p:cNvPr id="9" name="textruta 8">
            <a:extLst>
              <a:ext uri="{FF2B5EF4-FFF2-40B4-BE49-F238E27FC236}">
                <a16:creationId xmlns:a16="http://schemas.microsoft.com/office/drawing/2014/main" id="{0FE6D94B-30E8-47C6-84D6-CCEED5018E3C}"/>
              </a:ext>
            </a:extLst>
          </p:cNvPr>
          <p:cNvSpPr txBox="1"/>
          <p:nvPr/>
        </p:nvSpPr>
        <p:spPr>
          <a:xfrm>
            <a:off x="838200" y="2503138"/>
            <a:ext cx="3326176" cy="3046988"/>
          </a:xfrm>
          <a:prstGeom prst="rect">
            <a:avLst/>
          </a:prstGeom>
          <a:noFill/>
        </p:spPr>
        <p:txBody>
          <a:bodyPr wrap="square" rtlCol="0">
            <a:spAutoFit/>
          </a:bodyPr>
          <a:lstStyle/>
          <a:p>
            <a:r>
              <a:rPr lang="sv-SE" sz="2400" dirty="0">
                <a:cs typeface="Arial" panose="020B0604020202020204" pitchFamily="34" charset="0"/>
              </a:rPr>
              <a:t>Antal deltagare har ökat: </a:t>
            </a:r>
          </a:p>
          <a:p>
            <a:endParaRPr lang="sv-SE" sz="2400" dirty="0">
              <a:cs typeface="Arial" panose="020B0604020202020204" pitchFamily="34" charset="0"/>
            </a:endParaRPr>
          </a:p>
          <a:p>
            <a:r>
              <a:rPr lang="sv-SE" sz="2400" dirty="0">
                <a:cs typeface="Arial" panose="020B0604020202020204" pitchFamily="34" charset="0"/>
              </a:rPr>
              <a:t>- från 14 till 29 kommuner</a:t>
            </a:r>
          </a:p>
          <a:p>
            <a:endParaRPr lang="sv-SE" sz="2400" dirty="0">
              <a:cs typeface="Arial" panose="020B0604020202020204" pitchFamily="34" charset="0"/>
            </a:endParaRPr>
          </a:p>
          <a:p>
            <a:r>
              <a:rPr lang="sv-SE" sz="2400" dirty="0">
                <a:cs typeface="Arial" panose="020B0604020202020204" pitchFamily="34" charset="0"/>
              </a:rPr>
              <a:t>- från 109 till 380 tävlingsbidrag</a:t>
            </a:r>
          </a:p>
          <a:p>
            <a:endParaRPr lang="sv-SE" sz="2400" dirty="0">
              <a:cs typeface="Arial" panose="020B0604020202020204" pitchFamily="34" charset="0"/>
            </a:endParaRPr>
          </a:p>
        </p:txBody>
      </p:sp>
      <p:sp>
        <p:nvSpPr>
          <p:cNvPr id="6" name="textruta 5">
            <a:extLst>
              <a:ext uri="{FF2B5EF4-FFF2-40B4-BE49-F238E27FC236}">
                <a16:creationId xmlns:a16="http://schemas.microsoft.com/office/drawing/2014/main" id="{D0D1B4B3-1F39-4329-8842-C7753E68C8B8}"/>
              </a:ext>
            </a:extLst>
          </p:cNvPr>
          <p:cNvSpPr txBox="1"/>
          <p:nvPr/>
        </p:nvSpPr>
        <p:spPr>
          <a:xfrm>
            <a:off x="11732455" y="6424551"/>
            <a:ext cx="433816" cy="369332"/>
          </a:xfrm>
          <a:prstGeom prst="rect">
            <a:avLst/>
          </a:prstGeom>
          <a:noFill/>
        </p:spPr>
        <p:txBody>
          <a:bodyPr wrap="square" rtlCol="0">
            <a:spAutoFit/>
          </a:bodyPr>
          <a:lstStyle/>
          <a:p>
            <a:r>
              <a:rPr lang="sv-SE" dirty="0">
                <a:solidFill>
                  <a:schemeClr val="tx1">
                    <a:lumMod val="85000"/>
                    <a:lumOff val="15000"/>
                  </a:schemeClr>
                </a:solidFill>
              </a:rPr>
              <a:t>35</a:t>
            </a:r>
          </a:p>
        </p:txBody>
      </p:sp>
    </p:spTree>
    <p:extLst>
      <p:ext uri="{BB962C8B-B14F-4D97-AF65-F5344CB8AC3E}">
        <p14:creationId xmlns:p14="http://schemas.microsoft.com/office/powerpoint/2010/main" val="47714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E2515DE6-0E5C-4052-975F-C035160B630B}"/>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 name="Bildobjekt 2" descr="En bild som visar text, bärbar dator, dator, bord&#10;&#10;Automatiskt genererad beskrivning">
            <a:extLst>
              <a:ext uri="{FF2B5EF4-FFF2-40B4-BE49-F238E27FC236}">
                <a16:creationId xmlns:a16="http://schemas.microsoft.com/office/drawing/2014/main" id="{FF1687A2-799A-4A7A-9510-3519D1834A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81748"/>
            <a:ext cx="12192000" cy="8128000"/>
          </a:xfrm>
          <a:prstGeom prst="rect">
            <a:avLst/>
          </a:prstGeom>
        </p:spPr>
      </p:pic>
      <p:sp>
        <p:nvSpPr>
          <p:cNvPr id="5" name="textruta 4">
            <a:extLst>
              <a:ext uri="{FF2B5EF4-FFF2-40B4-BE49-F238E27FC236}">
                <a16:creationId xmlns:a16="http://schemas.microsoft.com/office/drawing/2014/main" id="{63541EE7-5EA2-4093-AC9E-D0770ED0393C}"/>
              </a:ext>
            </a:extLst>
          </p:cNvPr>
          <p:cNvSpPr txBox="1"/>
          <p:nvPr/>
        </p:nvSpPr>
        <p:spPr>
          <a:xfrm>
            <a:off x="11744697" y="6424551"/>
            <a:ext cx="421574" cy="369332"/>
          </a:xfrm>
          <a:prstGeom prst="rect">
            <a:avLst/>
          </a:prstGeom>
          <a:noFill/>
        </p:spPr>
        <p:txBody>
          <a:bodyPr wrap="square" rtlCol="0">
            <a:spAutoFit/>
          </a:bodyPr>
          <a:lstStyle/>
          <a:p>
            <a:r>
              <a:rPr lang="sv-SE" dirty="0">
                <a:solidFill>
                  <a:schemeClr val="bg1">
                    <a:lumMod val="75000"/>
                  </a:schemeClr>
                </a:solidFill>
              </a:rPr>
              <a:t>36</a:t>
            </a:r>
          </a:p>
        </p:txBody>
      </p:sp>
      <p:sp>
        <p:nvSpPr>
          <p:cNvPr id="7" name="Rubrik 3">
            <a:extLst>
              <a:ext uri="{FF2B5EF4-FFF2-40B4-BE49-F238E27FC236}">
                <a16:creationId xmlns:a16="http://schemas.microsoft.com/office/drawing/2014/main" id="{0BB85FC5-B4D0-4F75-A4AB-CB25ADD88D67}"/>
              </a:ext>
            </a:extLst>
          </p:cNvPr>
          <p:cNvSpPr txBox="1">
            <a:spLocks/>
          </p:cNvSpPr>
          <p:nvPr/>
        </p:nvSpPr>
        <p:spPr>
          <a:xfrm>
            <a:off x="840900" y="247610"/>
            <a:ext cx="7879243" cy="1508211"/>
          </a:xfrm>
          <a:prstGeom prst="rect">
            <a:avLst/>
          </a:prstGeom>
          <a:solidFill>
            <a:schemeClr val="accent5">
              <a:lumMod val="20000"/>
              <a:lumOff val="80000"/>
            </a:schemeClr>
          </a:solidFill>
          <a:ln>
            <a:solidFill>
              <a:schemeClr val="accent5">
                <a:lumMod val="75000"/>
              </a:schemeClr>
            </a:solid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1200"/>
              </a:spcAft>
            </a:pPr>
            <a:r>
              <a:rPr lang="sv-SE" dirty="0"/>
              <a:t>Kontor</a:t>
            </a:r>
            <a:br>
              <a:rPr lang="sv-SE" dirty="0"/>
            </a:br>
            <a:r>
              <a:rPr lang="sv-SE" sz="2700" dirty="0"/>
              <a:t>Mindre mängd avfall och smartare materialanvändning</a:t>
            </a:r>
            <a:br>
              <a:rPr lang="sv-SE" sz="2700" dirty="0"/>
            </a:br>
            <a:r>
              <a:rPr lang="sv-SE" sz="1000" dirty="0">
                <a:solidFill>
                  <a:srgbClr val="DEEBF7"/>
                </a:solidFill>
              </a:rPr>
              <a:t>x</a:t>
            </a:r>
            <a:endParaRPr lang="sv-SE" sz="2700" dirty="0">
              <a:solidFill>
                <a:srgbClr val="DEEBF7"/>
              </a:solidFill>
            </a:endParaRPr>
          </a:p>
        </p:txBody>
      </p:sp>
    </p:spTree>
    <p:extLst>
      <p:ext uri="{BB962C8B-B14F-4D97-AF65-F5344CB8AC3E}">
        <p14:creationId xmlns:p14="http://schemas.microsoft.com/office/powerpoint/2010/main" val="40521454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ACA6224E-FD2F-4D2A-B4C0-A9220A329257}"/>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Bildobjekt 3" descr="En bild som visar text, whiteboardtavla&#10;&#10;Automatiskt genererad beskrivning">
            <a:extLst>
              <a:ext uri="{FF2B5EF4-FFF2-40B4-BE49-F238E27FC236}">
                <a16:creationId xmlns:a16="http://schemas.microsoft.com/office/drawing/2014/main" id="{0AECC91F-815B-4C29-9F95-531AEE5FA87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24540" y="1946673"/>
            <a:ext cx="7267460" cy="4911327"/>
          </a:xfrm>
          <a:prstGeom prst="rect">
            <a:avLst/>
          </a:prstGeom>
        </p:spPr>
      </p:pic>
      <p:sp>
        <p:nvSpPr>
          <p:cNvPr id="2" name="Rubrik 1">
            <a:extLst>
              <a:ext uri="{FF2B5EF4-FFF2-40B4-BE49-F238E27FC236}">
                <a16:creationId xmlns:a16="http://schemas.microsoft.com/office/drawing/2014/main" id="{6F2A3633-0F45-438D-883D-17C63A124A2E}"/>
              </a:ext>
            </a:extLst>
          </p:cNvPr>
          <p:cNvSpPr>
            <a:spLocks noGrp="1"/>
          </p:cNvSpPr>
          <p:nvPr>
            <p:ph type="title"/>
          </p:nvPr>
        </p:nvSpPr>
        <p:spPr>
          <a:xfrm>
            <a:off x="838200" y="365125"/>
            <a:ext cx="7696200" cy="1325563"/>
          </a:xfrm>
        </p:spPr>
        <p:txBody>
          <a:bodyPr/>
          <a:lstStyle/>
          <a:p>
            <a:r>
              <a:rPr lang="sv-SE" dirty="0"/>
              <a:t>IT-avdelningen i Lomma – datorer och telefoner</a:t>
            </a:r>
          </a:p>
        </p:txBody>
      </p:sp>
      <p:sp>
        <p:nvSpPr>
          <p:cNvPr id="9" name="textruta 8">
            <a:extLst>
              <a:ext uri="{FF2B5EF4-FFF2-40B4-BE49-F238E27FC236}">
                <a16:creationId xmlns:a16="http://schemas.microsoft.com/office/drawing/2014/main" id="{0FE6D94B-30E8-47C6-84D6-CCEED5018E3C}"/>
              </a:ext>
            </a:extLst>
          </p:cNvPr>
          <p:cNvSpPr txBox="1"/>
          <p:nvPr/>
        </p:nvSpPr>
        <p:spPr>
          <a:xfrm>
            <a:off x="838200" y="2503138"/>
            <a:ext cx="3579564" cy="1938992"/>
          </a:xfrm>
          <a:prstGeom prst="rect">
            <a:avLst/>
          </a:prstGeom>
          <a:noFill/>
        </p:spPr>
        <p:txBody>
          <a:bodyPr wrap="square" rtlCol="0">
            <a:spAutoFit/>
          </a:bodyPr>
          <a:lstStyle/>
          <a:p>
            <a:r>
              <a:rPr lang="sv-SE" sz="2400" dirty="0">
                <a:cs typeface="Arial" panose="020B0604020202020204" pitchFamily="34" charset="0"/>
              </a:rPr>
              <a:t>Svårt att få mätbara resultat på kort tid</a:t>
            </a:r>
          </a:p>
          <a:p>
            <a:endParaRPr lang="sv-SE" sz="2400" dirty="0">
              <a:cs typeface="Arial" panose="020B0604020202020204" pitchFamily="34" charset="0"/>
            </a:endParaRPr>
          </a:p>
          <a:p>
            <a:r>
              <a:rPr lang="sv-SE" sz="2400" dirty="0">
                <a:cs typeface="Arial" panose="020B0604020202020204" pitchFamily="34" charset="0"/>
              </a:rPr>
              <a:t>Bättre helhetssyn på verkligheten</a:t>
            </a:r>
          </a:p>
        </p:txBody>
      </p:sp>
      <p:sp>
        <p:nvSpPr>
          <p:cNvPr id="6" name="textruta 5">
            <a:extLst>
              <a:ext uri="{FF2B5EF4-FFF2-40B4-BE49-F238E27FC236}">
                <a16:creationId xmlns:a16="http://schemas.microsoft.com/office/drawing/2014/main" id="{D0D1B4B3-1F39-4329-8842-C7753E68C8B8}"/>
              </a:ext>
            </a:extLst>
          </p:cNvPr>
          <p:cNvSpPr txBox="1"/>
          <p:nvPr/>
        </p:nvSpPr>
        <p:spPr>
          <a:xfrm>
            <a:off x="11744697" y="6424551"/>
            <a:ext cx="421574" cy="369332"/>
          </a:xfrm>
          <a:prstGeom prst="rect">
            <a:avLst/>
          </a:prstGeom>
          <a:noFill/>
        </p:spPr>
        <p:txBody>
          <a:bodyPr wrap="square" rtlCol="0">
            <a:spAutoFit/>
          </a:bodyPr>
          <a:lstStyle/>
          <a:p>
            <a:r>
              <a:rPr lang="sv-SE" dirty="0">
                <a:solidFill>
                  <a:schemeClr val="bg1"/>
                </a:solidFill>
              </a:rPr>
              <a:t>37</a:t>
            </a:r>
          </a:p>
        </p:txBody>
      </p:sp>
    </p:spTree>
    <p:extLst>
      <p:ext uri="{BB962C8B-B14F-4D97-AF65-F5344CB8AC3E}">
        <p14:creationId xmlns:p14="http://schemas.microsoft.com/office/powerpoint/2010/main" val="29144079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ACA6224E-FD2F-4D2A-B4C0-A9220A329257}"/>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Bildobjekt 3" descr="En bild som visar inomhus, golv&#10;&#10;Automatiskt genererad beskrivning">
            <a:extLst>
              <a:ext uri="{FF2B5EF4-FFF2-40B4-BE49-F238E27FC236}">
                <a16:creationId xmlns:a16="http://schemas.microsoft.com/office/drawing/2014/main" id="{BA26617D-9286-4896-90D4-C30383BC577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21995" y="2180193"/>
            <a:ext cx="6970005" cy="4677807"/>
          </a:xfrm>
          <a:prstGeom prst="rect">
            <a:avLst/>
          </a:prstGeom>
        </p:spPr>
      </p:pic>
      <p:sp>
        <p:nvSpPr>
          <p:cNvPr id="2" name="Rubrik 1">
            <a:extLst>
              <a:ext uri="{FF2B5EF4-FFF2-40B4-BE49-F238E27FC236}">
                <a16:creationId xmlns:a16="http://schemas.microsoft.com/office/drawing/2014/main" id="{6F2A3633-0F45-438D-883D-17C63A124A2E}"/>
              </a:ext>
            </a:extLst>
          </p:cNvPr>
          <p:cNvSpPr>
            <a:spLocks noGrp="1"/>
          </p:cNvSpPr>
          <p:nvPr>
            <p:ph type="title"/>
          </p:nvPr>
        </p:nvSpPr>
        <p:spPr>
          <a:xfrm>
            <a:off x="838199" y="365125"/>
            <a:ext cx="8283767" cy="1595877"/>
          </a:xfrm>
        </p:spPr>
        <p:txBody>
          <a:bodyPr>
            <a:normAutofit/>
          </a:bodyPr>
          <a:lstStyle/>
          <a:p>
            <a:r>
              <a:rPr lang="sv-SE" dirty="0"/>
              <a:t>Bostadsbolaget och Stadsbyggnadskontoret i Göteborg</a:t>
            </a:r>
          </a:p>
        </p:txBody>
      </p:sp>
      <p:sp>
        <p:nvSpPr>
          <p:cNvPr id="9" name="textruta 8">
            <a:extLst>
              <a:ext uri="{FF2B5EF4-FFF2-40B4-BE49-F238E27FC236}">
                <a16:creationId xmlns:a16="http://schemas.microsoft.com/office/drawing/2014/main" id="{0FE6D94B-30E8-47C6-84D6-CCEED5018E3C}"/>
              </a:ext>
            </a:extLst>
          </p:cNvPr>
          <p:cNvSpPr txBox="1"/>
          <p:nvPr/>
        </p:nvSpPr>
        <p:spPr>
          <a:xfrm>
            <a:off x="838200" y="2503138"/>
            <a:ext cx="3172498" cy="1938992"/>
          </a:xfrm>
          <a:prstGeom prst="rect">
            <a:avLst/>
          </a:prstGeom>
          <a:noFill/>
        </p:spPr>
        <p:txBody>
          <a:bodyPr wrap="square" rtlCol="0">
            <a:spAutoFit/>
          </a:bodyPr>
          <a:lstStyle/>
          <a:p>
            <a:r>
              <a:rPr lang="sv-SE" sz="2400" dirty="0">
                <a:cs typeface="Arial" panose="020B0604020202020204" pitchFamily="34" charset="0"/>
              </a:rPr>
              <a:t>Kostnader för engångsartiklar, prenumerationer och andra inköp har minskat. </a:t>
            </a:r>
          </a:p>
        </p:txBody>
      </p:sp>
      <p:sp>
        <p:nvSpPr>
          <p:cNvPr id="6" name="textruta 5">
            <a:extLst>
              <a:ext uri="{FF2B5EF4-FFF2-40B4-BE49-F238E27FC236}">
                <a16:creationId xmlns:a16="http://schemas.microsoft.com/office/drawing/2014/main" id="{D0D1B4B3-1F39-4329-8842-C7753E68C8B8}"/>
              </a:ext>
            </a:extLst>
          </p:cNvPr>
          <p:cNvSpPr txBox="1"/>
          <p:nvPr/>
        </p:nvSpPr>
        <p:spPr>
          <a:xfrm>
            <a:off x="11744697" y="6424551"/>
            <a:ext cx="421574" cy="369332"/>
          </a:xfrm>
          <a:prstGeom prst="rect">
            <a:avLst/>
          </a:prstGeom>
          <a:noFill/>
        </p:spPr>
        <p:txBody>
          <a:bodyPr wrap="square" rtlCol="0">
            <a:spAutoFit/>
          </a:bodyPr>
          <a:lstStyle/>
          <a:p>
            <a:r>
              <a:rPr lang="sv-SE" dirty="0">
                <a:solidFill>
                  <a:schemeClr val="bg1"/>
                </a:solidFill>
              </a:rPr>
              <a:t>38</a:t>
            </a:r>
          </a:p>
        </p:txBody>
      </p:sp>
    </p:spTree>
    <p:extLst>
      <p:ext uri="{BB962C8B-B14F-4D97-AF65-F5344CB8AC3E}">
        <p14:creationId xmlns:p14="http://schemas.microsoft.com/office/powerpoint/2010/main" val="27390900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ACA6224E-FD2F-4D2A-B4C0-A9220A329257}"/>
              </a:ext>
            </a:extLst>
          </p:cNvPr>
          <p:cNvSpPr/>
          <p:nvPr/>
        </p:nvSpPr>
        <p:spPr>
          <a:xfrm>
            <a:off x="-25729"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6F2A3633-0F45-438D-883D-17C63A124A2E}"/>
              </a:ext>
            </a:extLst>
          </p:cNvPr>
          <p:cNvSpPr>
            <a:spLocks noGrp="1"/>
          </p:cNvSpPr>
          <p:nvPr>
            <p:ph type="title"/>
          </p:nvPr>
        </p:nvSpPr>
        <p:spPr>
          <a:xfrm>
            <a:off x="838200" y="365125"/>
            <a:ext cx="7696200" cy="1325563"/>
          </a:xfrm>
        </p:spPr>
        <p:txBody>
          <a:bodyPr/>
          <a:lstStyle/>
          <a:p>
            <a:r>
              <a:rPr lang="sv-SE" dirty="0"/>
              <a:t>Göteborgs stad – internt återbruk av möbler, Tage</a:t>
            </a:r>
          </a:p>
        </p:txBody>
      </p:sp>
      <p:sp>
        <p:nvSpPr>
          <p:cNvPr id="9" name="textruta 8">
            <a:extLst>
              <a:ext uri="{FF2B5EF4-FFF2-40B4-BE49-F238E27FC236}">
                <a16:creationId xmlns:a16="http://schemas.microsoft.com/office/drawing/2014/main" id="{0FE6D94B-30E8-47C6-84D6-CCEED5018E3C}"/>
              </a:ext>
            </a:extLst>
          </p:cNvPr>
          <p:cNvSpPr txBox="1"/>
          <p:nvPr/>
        </p:nvSpPr>
        <p:spPr>
          <a:xfrm>
            <a:off x="838200" y="2503138"/>
            <a:ext cx="2664655" cy="2677656"/>
          </a:xfrm>
          <a:prstGeom prst="rect">
            <a:avLst/>
          </a:prstGeom>
          <a:noFill/>
        </p:spPr>
        <p:txBody>
          <a:bodyPr wrap="square" rtlCol="0">
            <a:spAutoFit/>
          </a:bodyPr>
          <a:lstStyle/>
          <a:p>
            <a:r>
              <a:rPr lang="sv-SE" sz="2400" dirty="0">
                <a:cs typeface="Arial" panose="020B0604020202020204" pitchFamily="34" charset="0"/>
              </a:rPr>
              <a:t>Minskade koldioxidutsläpp 750 ton</a:t>
            </a:r>
          </a:p>
          <a:p>
            <a:endParaRPr lang="sv-SE" sz="2400" dirty="0">
              <a:cs typeface="Arial" panose="020B0604020202020204" pitchFamily="34" charset="0"/>
            </a:endParaRPr>
          </a:p>
          <a:p>
            <a:r>
              <a:rPr lang="sv-SE" sz="2400" dirty="0">
                <a:cs typeface="Arial" panose="020B0604020202020204" pitchFamily="34" charset="0"/>
              </a:rPr>
              <a:t>Minskade kostnader </a:t>
            </a:r>
          </a:p>
          <a:p>
            <a:r>
              <a:rPr lang="sv-SE" sz="2400" dirty="0">
                <a:cs typeface="Arial" panose="020B0604020202020204" pitchFamily="34" charset="0"/>
              </a:rPr>
              <a:t>40 miljoner kr</a:t>
            </a:r>
          </a:p>
        </p:txBody>
      </p:sp>
      <p:pic>
        <p:nvPicPr>
          <p:cNvPr id="4" name="Bildobjekt 3" descr="En bild som visar text, person, kvinna, inomhus&#10;&#10;Automatiskt genererad beskrivning">
            <a:extLst>
              <a:ext uri="{FF2B5EF4-FFF2-40B4-BE49-F238E27FC236}">
                <a16:creationId xmlns:a16="http://schemas.microsoft.com/office/drawing/2014/main" id="{54FBBEDA-022A-4E92-BCFB-A204981C22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12366" y="2055813"/>
            <a:ext cx="6379634" cy="4806980"/>
          </a:xfrm>
          <a:prstGeom prst="rect">
            <a:avLst/>
          </a:prstGeom>
        </p:spPr>
      </p:pic>
      <p:sp>
        <p:nvSpPr>
          <p:cNvPr id="6" name="textruta 5">
            <a:extLst>
              <a:ext uri="{FF2B5EF4-FFF2-40B4-BE49-F238E27FC236}">
                <a16:creationId xmlns:a16="http://schemas.microsoft.com/office/drawing/2014/main" id="{D0D1B4B3-1F39-4329-8842-C7753E68C8B8}"/>
              </a:ext>
            </a:extLst>
          </p:cNvPr>
          <p:cNvSpPr txBox="1"/>
          <p:nvPr/>
        </p:nvSpPr>
        <p:spPr>
          <a:xfrm>
            <a:off x="11744697" y="6424551"/>
            <a:ext cx="421574" cy="369332"/>
          </a:xfrm>
          <a:prstGeom prst="rect">
            <a:avLst/>
          </a:prstGeom>
          <a:noFill/>
        </p:spPr>
        <p:txBody>
          <a:bodyPr wrap="square" rtlCol="0">
            <a:spAutoFit/>
          </a:bodyPr>
          <a:lstStyle/>
          <a:p>
            <a:r>
              <a:rPr lang="sv-SE" dirty="0">
                <a:solidFill>
                  <a:schemeClr val="bg1">
                    <a:lumMod val="65000"/>
                  </a:schemeClr>
                </a:solidFill>
              </a:rPr>
              <a:t>39</a:t>
            </a:r>
          </a:p>
        </p:txBody>
      </p:sp>
    </p:spTree>
    <p:extLst>
      <p:ext uri="{BB962C8B-B14F-4D97-AF65-F5344CB8AC3E}">
        <p14:creationId xmlns:p14="http://schemas.microsoft.com/office/powerpoint/2010/main" val="102205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ktangel 24">
            <a:extLst>
              <a:ext uri="{FF2B5EF4-FFF2-40B4-BE49-F238E27FC236}">
                <a16:creationId xmlns:a16="http://schemas.microsoft.com/office/drawing/2014/main" id="{2681DA95-9D69-4E74-B186-D355CE2B3F15}"/>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Likbent triangel 13"/>
          <p:cNvSpPr/>
          <p:nvPr/>
        </p:nvSpPr>
        <p:spPr>
          <a:xfrm>
            <a:off x="5588001" y="1722441"/>
            <a:ext cx="204788" cy="39846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sv-SE"/>
          </a:p>
        </p:txBody>
      </p:sp>
      <p:sp>
        <p:nvSpPr>
          <p:cNvPr id="15" name="Ellips 14"/>
          <p:cNvSpPr/>
          <p:nvPr/>
        </p:nvSpPr>
        <p:spPr>
          <a:xfrm>
            <a:off x="5538790" y="1425578"/>
            <a:ext cx="301625" cy="2968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sv-SE"/>
          </a:p>
        </p:txBody>
      </p:sp>
      <p:sp>
        <p:nvSpPr>
          <p:cNvPr id="16" name="Rektangel 15"/>
          <p:cNvSpPr/>
          <p:nvPr/>
        </p:nvSpPr>
        <p:spPr>
          <a:xfrm rot="634563">
            <a:off x="3090863" y="1536702"/>
            <a:ext cx="5199063" cy="619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sv-SE"/>
          </a:p>
        </p:txBody>
      </p:sp>
      <p:sp>
        <p:nvSpPr>
          <p:cNvPr id="17" name="Rektangel 16"/>
          <p:cNvSpPr/>
          <p:nvPr/>
        </p:nvSpPr>
        <p:spPr>
          <a:xfrm>
            <a:off x="2062296" y="4417989"/>
            <a:ext cx="2520951" cy="365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sv-SE"/>
          </a:p>
        </p:txBody>
      </p:sp>
      <p:sp>
        <p:nvSpPr>
          <p:cNvPr id="18" name="Rektangel 17"/>
          <p:cNvSpPr/>
          <p:nvPr/>
        </p:nvSpPr>
        <p:spPr>
          <a:xfrm>
            <a:off x="6957114" y="5349987"/>
            <a:ext cx="2520951" cy="365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sv-SE"/>
          </a:p>
        </p:txBody>
      </p:sp>
      <p:pic>
        <p:nvPicPr>
          <p:cNvPr id="15375" name="Bildobjekt 4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39691" y="4203812"/>
            <a:ext cx="1287463" cy="1185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29" name="Rak 28"/>
          <p:cNvCxnSpPr/>
          <p:nvPr/>
        </p:nvCxnSpPr>
        <p:spPr>
          <a:xfrm flipH="1">
            <a:off x="6944416" y="2008298"/>
            <a:ext cx="1192213" cy="3346451"/>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Rak 29"/>
          <p:cNvCxnSpPr/>
          <p:nvPr/>
        </p:nvCxnSpPr>
        <p:spPr>
          <a:xfrm>
            <a:off x="8173953" y="2037355"/>
            <a:ext cx="1311275" cy="3346451"/>
          </a:xfrm>
          <a:prstGeom prst="line">
            <a:avLst/>
          </a:prstGeom>
        </p:spPr>
        <p:style>
          <a:lnRef idx="1">
            <a:schemeClr val="accent1"/>
          </a:lnRef>
          <a:fillRef idx="0">
            <a:schemeClr val="accent1"/>
          </a:fillRef>
          <a:effectRef idx="0">
            <a:schemeClr val="accent1"/>
          </a:effectRef>
          <a:fontRef idx="minor">
            <a:schemeClr val="tx1"/>
          </a:fontRef>
        </p:style>
      </p:cxnSp>
      <p:pic>
        <p:nvPicPr>
          <p:cNvPr id="15386" name="Bildobjekt 3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67347" y="2928916"/>
            <a:ext cx="1466851" cy="148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20" name="Rak 19"/>
          <p:cNvCxnSpPr>
            <a:endCxn id="17" idx="1"/>
          </p:cNvCxnSpPr>
          <p:nvPr/>
        </p:nvCxnSpPr>
        <p:spPr>
          <a:xfrm flipH="1">
            <a:off x="2062297" y="1090589"/>
            <a:ext cx="1192213" cy="3346451"/>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Rak 22"/>
          <p:cNvCxnSpPr>
            <a:endCxn id="17" idx="3"/>
          </p:cNvCxnSpPr>
          <p:nvPr/>
        </p:nvCxnSpPr>
        <p:spPr>
          <a:xfrm>
            <a:off x="3271973" y="1090589"/>
            <a:ext cx="1311275" cy="3346451"/>
          </a:xfrm>
          <a:prstGeom prst="line">
            <a:avLst/>
          </a:prstGeom>
        </p:spPr>
        <p:style>
          <a:lnRef idx="1">
            <a:schemeClr val="accent1"/>
          </a:lnRef>
          <a:fillRef idx="0">
            <a:schemeClr val="accent1"/>
          </a:fillRef>
          <a:effectRef idx="0">
            <a:schemeClr val="accent1"/>
          </a:effectRef>
          <a:fontRef idx="minor">
            <a:schemeClr val="tx1"/>
          </a:fontRef>
        </p:style>
      </p:cxnSp>
      <p:pic>
        <p:nvPicPr>
          <p:cNvPr id="32" name="Bild 31" descr="Fisk">
            <a:extLst>
              <a:ext uri="{FF2B5EF4-FFF2-40B4-BE49-F238E27FC236}">
                <a16:creationId xmlns:a16="http://schemas.microsoft.com/office/drawing/2014/main" id="{CF1DA284-9722-1B46-9B84-9084C5A6A304}"/>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561495" y="4747453"/>
            <a:ext cx="869529" cy="869529"/>
          </a:xfrm>
          <a:prstGeom prst="rect">
            <a:avLst/>
          </a:prstGeom>
        </p:spPr>
      </p:pic>
      <p:pic>
        <p:nvPicPr>
          <p:cNvPr id="33" name="Bild 32" descr="Äpple med hel fyllning">
            <a:extLst>
              <a:ext uri="{FF2B5EF4-FFF2-40B4-BE49-F238E27FC236}">
                <a16:creationId xmlns:a16="http://schemas.microsoft.com/office/drawing/2014/main" id="{BB13FD73-98AE-FE44-9F25-1B8E57987E6A}"/>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734344" y="2903591"/>
            <a:ext cx="470273" cy="470273"/>
          </a:xfrm>
          <a:prstGeom prst="rect">
            <a:avLst/>
          </a:prstGeom>
        </p:spPr>
      </p:pic>
      <p:pic>
        <p:nvPicPr>
          <p:cNvPr id="34" name="Bild 33" descr="Badkar med hel fyllning">
            <a:extLst>
              <a:ext uri="{FF2B5EF4-FFF2-40B4-BE49-F238E27FC236}">
                <a16:creationId xmlns:a16="http://schemas.microsoft.com/office/drawing/2014/main" id="{7CB2C1AC-C3C2-C746-80D1-79F073B6CA6F}"/>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294944" y="3587127"/>
            <a:ext cx="834911" cy="834911"/>
          </a:xfrm>
          <a:prstGeom prst="rect">
            <a:avLst/>
          </a:prstGeom>
        </p:spPr>
      </p:pic>
      <p:pic>
        <p:nvPicPr>
          <p:cNvPr id="35" name="Bild 34" descr="Öl med hel fyllning">
            <a:extLst>
              <a:ext uri="{FF2B5EF4-FFF2-40B4-BE49-F238E27FC236}">
                <a16:creationId xmlns:a16="http://schemas.microsoft.com/office/drawing/2014/main" id="{26AEA767-7173-A34B-9C88-54317B2E555F}"/>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8504317" y="3591653"/>
            <a:ext cx="574327" cy="574327"/>
          </a:xfrm>
          <a:prstGeom prst="rect">
            <a:avLst/>
          </a:prstGeom>
        </p:spPr>
      </p:pic>
      <p:pic>
        <p:nvPicPr>
          <p:cNvPr id="36" name="Bild 35" descr="Bil med hel fyllning">
            <a:extLst>
              <a:ext uri="{FF2B5EF4-FFF2-40B4-BE49-F238E27FC236}">
                <a16:creationId xmlns:a16="http://schemas.microsoft.com/office/drawing/2014/main" id="{ABD7DF9C-3CF7-854F-BC2B-3A2043F7C5F3}"/>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8234328" y="3101833"/>
            <a:ext cx="654334" cy="654334"/>
          </a:xfrm>
          <a:prstGeom prst="rect">
            <a:avLst/>
          </a:prstGeom>
        </p:spPr>
      </p:pic>
      <p:pic>
        <p:nvPicPr>
          <p:cNvPr id="37" name="Bild 36" descr="Ko med hel fyllning">
            <a:extLst>
              <a:ext uri="{FF2B5EF4-FFF2-40B4-BE49-F238E27FC236}">
                <a16:creationId xmlns:a16="http://schemas.microsoft.com/office/drawing/2014/main" id="{86E532F8-3CAA-D140-8BCE-BC056CECEF38}"/>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7453133" y="3266500"/>
            <a:ext cx="654334" cy="654334"/>
          </a:xfrm>
          <a:prstGeom prst="rect">
            <a:avLst/>
          </a:prstGeom>
        </p:spPr>
      </p:pic>
      <p:pic>
        <p:nvPicPr>
          <p:cNvPr id="38" name="Bild 37" descr="E-handel med hel fyllning">
            <a:extLst>
              <a:ext uri="{FF2B5EF4-FFF2-40B4-BE49-F238E27FC236}">
                <a16:creationId xmlns:a16="http://schemas.microsoft.com/office/drawing/2014/main" id="{A8261097-FCD1-2C4A-9608-7D4FED5969D6}"/>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7985279" y="3591653"/>
            <a:ext cx="574328" cy="574328"/>
          </a:xfrm>
          <a:prstGeom prst="rect">
            <a:avLst/>
          </a:prstGeom>
        </p:spPr>
      </p:pic>
      <p:pic>
        <p:nvPicPr>
          <p:cNvPr id="39" name="Bild 38" descr="Laptop kontur">
            <a:extLst>
              <a:ext uri="{FF2B5EF4-FFF2-40B4-BE49-F238E27FC236}">
                <a16:creationId xmlns:a16="http://schemas.microsoft.com/office/drawing/2014/main" id="{9745C58B-2487-AA46-AE71-36D181D0F3A9}"/>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8581583" y="4472810"/>
            <a:ext cx="654334" cy="654334"/>
          </a:xfrm>
          <a:prstGeom prst="rect">
            <a:avLst/>
          </a:prstGeom>
        </p:spPr>
      </p:pic>
      <p:pic>
        <p:nvPicPr>
          <p:cNvPr id="40" name="Bild 39" descr="Gran">
            <a:extLst>
              <a:ext uri="{FF2B5EF4-FFF2-40B4-BE49-F238E27FC236}">
                <a16:creationId xmlns:a16="http://schemas.microsoft.com/office/drawing/2014/main" id="{1395AC8C-ED85-9D45-B930-D357FD15A3AF}"/>
              </a:ext>
            </a:extLst>
          </p:cNvPr>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7810133" y="2123949"/>
            <a:ext cx="685196" cy="685196"/>
          </a:xfrm>
          <a:prstGeom prst="rect">
            <a:avLst/>
          </a:prstGeom>
        </p:spPr>
      </p:pic>
      <p:pic>
        <p:nvPicPr>
          <p:cNvPr id="41" name="Bildobjekt 3">
            <a:extLst>
              <a:ext uri="{FF2B5EF4-FFF2-40B4-BE49-F238E27FC236}">
                <a16:creationId xmlns:a16="http://schemas.microsoft.com/office/drawing/2014/main" id="{C00EBE2F-8956-D343-A7EF-936E96A2D76D}"/>
              </a:ext>
            </a:extLst>
          </p:cNvPr>
          <p:cNvPicPr>
            <a:picLocks noChangeAspect="1"/>
          </p:cNvPicPr>
          <p:nvPr/>
        </p:nvPicPr>
        <p:blipFill>
          <a:blip r:embed="rId23" cstate="email">
            <a:extLst>
              <a:ext uri="{28A0092B-C50C-407E-A947-70E740481C1C}">
                <a14:useLocalDpi xmlns:a14="http://schemas.microsoft.com/office/drawing/2010/main"/>
              </a:ext>
            </a:extLst>
          </a:blip>
          <a:srcRect/>
          <a:stretch>
            <a:fillRect/>
          </a:stretch>
        </p:blipFill>
        <p:spPr bwMode="auto">
          <a:xfrm>
            <a:off x="8209108" y="4109378"/>
            <a:ext cx="767666" cy="459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 name="Bild 41" descr="Timmerstuga med hel fyllning">
            <a:extLst>
              <a:ext uri="{FF2B5EF4-FFF2-40B4-BE49-F238E27FC236}">
                <a16:creationId xmlns:a16="http://schemas.microsoft.com/office/drawing/2014/main" id="{EDA8E617-1BFE-EE49-B856-FAC217A4391A}"/>
              </a:ext>
            </a:extLst>
          </p:cNvPr>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8114630" y="2681442"/>
            <a:ext cx="601633" cy="601633"/>
          </a:xfrm>
          <a:prstGeom prst="rect">
            <a:avLst/>
          </a:prstGeom>
        </p:spPr>
      </p:pic>
      <p:sp>
        <p:nvSpPr>
          <p:cNvPr id="27" name="textruta 26">
            <a:extLst>
              <a:ext uri="{FF2B5EF4-FFF2-40B4-BE49-F238E27FC236}">
                <a16:creationId xmlns:a16="http://schemas.microsoft.com/office/drawing/2014/main" id="{13990004-42B3-481C-8CF5-6426E3D541D5}"/>
              </a:ext>
            </a:extLst>
          </p:cNvPr>
          <p:cNvSpPr txBox="1"/>
          <p:nvPr/>
        </p:nvSpPr>
        <p:spPr>
          <a:xfrm>
            <a:off x="11798135" y="6424551"/>
            <a:ext cx="368135" cy="369332"/>
          </a:xfrm>
          <a:prstGeom prst="rect">
            <a:avLst/>
          </a:prstGeom>
          <a:noFill/>
        </p:spPr>
        <p:txBody>
          <a:bodyPr wrap="square" rtlCol="0">
            <a:spAutoFit/>
          </a:bodyPr>
          <a:lstStyle/>
          <a:p>
            <a:r>
              <a:rPr lang="sv-SE" dirty="0">
                <a:solidFill>
                  <a:schemeClr val="bg1">
                    <a:lumMod val="65000"/>
                  </a:schemeClr>
                </a:solidFill>
              </a:rPr>
              <a:t>4</a:t>
            </a:r>
          </a:p>
        </p:txBody>
      </p:sp>
    </p:spTree>
    <p:extLst>
      <p:ext uri="{BB962C8B-B14F-4D97-AF65-F5344CB8AC3E}">
        <p14:creationId xmlns:p14="http://schemas.microsoft.com/office/powerpoint/2010/main" val="33947386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ACA6224E-FD2F-4D2A-B4C0-A9220A329257}"/>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Bildobjekt 3">
            <a:extLst>
              <a:ext uri="{FF2B5EF4-FFF2-40B4-BE49-F238E27FC236}">
                <a16:creationId xmlns:a16="http://schemas.microsoft.com/office/drawing/2014/main" id="{2AF37939-5F55-4E3D-869B-4AD0018EFB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48898" y="1991118"/>
            <a:ext cx="7343102" cy="4882084"/>
          </a:xfrm>
          <a:prstGeom prst="rect">
            <a:avLst/>
          </a:prstGeom>
        </p:spPr>
      </p:pic>
      <p:sp>
        <p:nvSpPr>
          <p:cNvPr id="2" name="Rubrik 1">
            <a:extLst>
              <a:ext uri="{FF2B5EF4-FFF2-40B4-BE49-F238E27FC236}">
                <a16:creationId xmlns:a16="http://schemas.microsoft.com/office/drawing/2014/main" id="{6F2A3633-0F45-438D-883D-17C63A124A2E}"/>
              </a:ext>
            </a:extLst>
          </p:cNvPr>
          <p:cNvSpPr>
            <a:spLocks noGrp="1"/>
          </p:cNvSpPr>
          <p:nvPr>
            <p:ph type="title"/>
          </p:nvPr>
        </p:nvSpPr>
        <p:spPr>
          <a:xfrm>
            <a:off x="838200" y="365125"/>
            <a:ext cx="7696200" cy="1325563"/>
          </a:xfrm>
        </p:spPr>
        <p:txBody>
          <a:bodyPr/>
          <a:lstStyle/>
          <a:p>
            <a:r>
              <a:rPr lang="sv-SE" dirty="0"/>
              <a:t>Malmö stad – internt återbruk av möbler, </a:t>
            </a:r>
            <a:r>
              <a:rPr lang="sv-SE" dirty="0" err="1"/>
              <a:t>Malvin</a:t>
            </a:r>
            <a:endParaRPr lang="sv-SE" dirty="0"/>
          </a:p>
        </p:txBody>
      </p:sp>
      <p:sp>
        <p:nvSpPr>
          <p:cNvPr id="9" name="textruta 8">
            <a:extLst>
              <a:ext uri="{FF2B5EF4-FFF2-40B4-BE49-F238E27FC236}">
                <a16:creationId xmlns:a16="http://schemas.microsoft.com/office/drawing/2014/main" id="{0FE6D94B-30E8-47C6-84D6-CCEED5018E3C}"/>
              </a:ext>
            </a:extLst>
          </p:cNvPr>
          <p:cNvSpPr txBox="1"/>
          <p:nvPr/>
        </p:nvSpPr>
        <p:spPr>
          <a:xfrm>
            <a:off x="838200" y="2503138"/>
            <a:ext cx="3172498" cy="830997"/>
          </a:xfrm>
          <a:prstGeom prst="rect">
            <a:avLst/>
          </a:prstGeom>
          <a:noFill/>
        </p:spPr>
        <p:txBody>
          <a:bodyPr wrap="square" rtlCol="0">
            <a:spAutoFit/>
          </a:bodyPr>
          <a:lstStyle/>
          <a:p>
            <a:r>
              <a:rPr lang="sv-SE" sz="2400" dirty="0">
                <a:cs typeface="Arial" panose="020B0604020202020204" pitchFamily="34" charset="0"/>
              </a:rPr>
              <a:t>Minskade kostnader </a:t>
            </a:r>
          </a:p>
          <a:p>
            <a:r>
              <a:rPr lang="sv-SE" sz="2400" dirty="0">
                <a:cs typeface="Arial" panose="020B0604020202020204" pitchFamily="34" charset="0"/>
              </a:rPr>
              <a:t>1,5 miljoner kr per år</a:t>
            </a:r>
          </a:p>
        </p:txBody>
      </p:sp>
      <p:sp>
        <p:nvSpPr>
          <p:cNvPr id="6" name="textruta 5">
            <a:extLst>
              <a:ext uri="{FF2B5EF4-FFF2-40B4-BE49-F238E27FC236}">
                <a16:creationId xmlns:a16="http://schemas.microsoft.com/office/drawing/2014/main" id="{D0D1B4B3-1F39-4329-8842-C7753E68C8B8}"/>
              </a:ext>
            </a:extLst>
          </p:cNvPr>
          <p:cNvSpPr txBox="1"/>
          <p:nvPr/>
        </p:nvSpPr>
        <p:spPr>
          <a:xfrm>
            <a:off x="11744697" y="6424551"/>
            <a:ext cx="421574" cy="369332"/>
          </a:xfrm>
          <a:prstGeom prst="rect">
            <a:avLst/>
          </a:prstGeom>
          <a:noFill/>
        </p:spPr>
        <p:txBody>
          <a:bodyPr wrap="square" rtlCol="0">
            <a:spAutoFit/>
          </a:bodyPr>
          <a:lstStyle/>
          <a:p>
            <a:r>
              <a:rPr lang="sv-SE" dirty="0">
                <a:solidFill>
                  <a:schemeClr val="bg1">
                    <a:lumMod val="50000"/>
                  </a:schemeClr>
                </a:solidFill>
              </a:rPr>
              <a:t>40</a:t>
            </a:r>
          </a:p>
        </p:txBody>
      </p:sp>
    </p:spTree>
    <p:extLst>
      <p:ext uri="{BB962C8B-B14F-4D97-AF65-F5344CB8AC3E}">
        <p14:creationId xmlns:p14="http://schemas.microsoft.com/office/powerpoint/2010/main" val="414229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E2515DE6-0E5C-4052-975F-C035160B630B}"/>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 name="Bildobjekt 2" descr="En bild som visar himmel, utomhus&#10;&#10;Automatiskt genererad beskrivning">
            <a:extLst>
              <a:ext uri="{FF2B5EF4-FFF2-40B4-BE49-F238E27FC236}">
                <a16:creationId xmlns:a16="http://schemas.microsoft.com/office/drawing/2014/main" id="{FE5D9EAD-F1FB-4AC2-A016-3534F50750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143000"/>
            <a:ext cx="12192000" cy="9144000"/>
          </a:xfrm>
          <a:prstGeom prst="rect">
            <a:avLst/>
          </a:prstGeom>
        </p:spPr>
      </p:pic>
      <p:sp>
        <p:nvSpPr>
          <p:cNvPr id="5" name="textruta 4">
            <a:extLst>
              <a:ext uri="{FF2B5EF4-FFF2-40B4-BE49-F238E27FC236}">
                <a16:creationId xmlns:a16="http://schemas.microsoft.com/office/drawing/2014/main" id="{63541EE7-5EA2-4093-AC9E-D0770ED0393C}"/>
              </a:ext>
            </a:extLst>
          </p:cNvPr>
          <p:cNvSpPr txBox="1"/>
          <p:nvPr/>
        </p:nvSpPr>
        <p:spPr>
          <a:xfrm>
            <a:off x="11744697" y="6424551"/>
            <a:ext cx="421574" cy="369332"/>
          </a:xfrm>
          <a:prstGeom prst="rect">
            <a:avLst/>
          </a:prstGeom>
          <a:noFill/>
        </p:spPr>
        <p:txBody>
          <a:bodyPr wrap="square" rtlCol="0">
            <a:spAutoFit/>
          </a:bodyPr>
          <a:lstStyle/>
          <a:p>
            <a:r>
              <a:rPr lang="sv-SE" dirty="0"/>
              <a:t>41</a:t>
            </a:r>
          </a:p>
        </p:txBody>
      </p:sp>
      <p:sp>
        <p:nvSpPr>
          <p:cNvPr id="7" name="Rubrik 3">
            <a:extLst>
              <a:ext uri="{FF2B5EF4-FFF2-40B4-BE49-F238E27FC236}">
                <a16:creationId xmlns:a16="http://schemas.microsoft.com/office/drawing/2014/main" id="{0BB85FC5-B4D0-4F75-A4AB-CB25ADD88D67}"/>
              </a:ext>
            </a:extLst>
          </p:cNvPr>
          <p:cNvSpPr txBox="1">
            <a:spLocks/>
          </p:cNvSpPr>
          <p:nvPr/>
        </p:nvSpPr>
        <p:spPr>
          <a:xfrm>
            <a:off x="2156378" y="4938373"/>
            <a:ext cx="7879243" cy="1508211"/>
          </a:xfrm>
          <a:prstGeom prst="rect">
            <a:avLst/>
          </a:prstGeom>
          <a:solidFill>
            <a:schemeClr val="accent5">
              <a:lumMod val="20000"/>
              <a:lumOff val="80000"/>
            </a:schemeClr>
          </a:solidFill>
          <a:ln>
            <a:solidFill>
              <a:schemeClr val="accent5">
                <a:lumMod val="75000"/>
              </a:schemeClr>
            </a:solidFill>
          </a:ln>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1200"/>
              </a:spcAft>
            </a:pPr>
            <a:r>
              <a:rPr lang="sv-SE" dirty="0"/>
              <a:t>Byggande och förvaltning</a:t>
            </a:r>
            <a:br>
              <a:rPr lang="sv-SE" dirty="0"/>
            </a:br>
            <a:r>
              <a:rPr lang="sv-SE" sz="2700" dirty="0"/>
              <a:t>Mindre mängd avfall och smartare materialanvändning</a:t>
            </a:r>
            <a:br>
              <a:rPr lang="sv-SE" sz="2700" dirty="0"/>
            </a:br>
            <a:r>
              <a:rPr lang="sv-SE" sz="1000" dirty="0">
                <a:solidFill>
                  <a:srgbClr val="DEEBF7"/>
                </a:solidFill>
              </a:rPr>
              <a:t>x</a:t>
            </a:r>
            <a:endParaRPr lang="sv-SE" sz="2700" dirty="0">
              <a:solidFill>
                <a:srgbClr val="DEEBF7"/>
              </a:solidFill>
            </a:endParaRPr>
          </a:p>
        </p:txBody>
      </p:sp>
    </p:spTree>
    <p:extLst>
      <p:ext uri="{BB962C8B-B14F-4D97-AF65-F5344CB8AC3E}">
        <p14:creationId xmlns:p14="http://schemas.microsoft.com/office/powerpoint/2010/main" val="28571777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C5919DD3-5B13-41CE-8AA4-7E8580BE3ABC}"/>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6F2A3633-0F45-438D-883D-17C63A124A2E}"/>
              </a:ext>
            </a:extLst>
          </p:cNvPr>
          <p:cNvSpPr>
            <a:spLocks noGrp="1"/>
          </p:cNvSpPr>
          <p:nvPr>
            <p:ph type="title"/>
          </p:nvPr>
        </p:nvSpPr>
        <p:spPr>
          <a:xfrm>
            <a:off x="838200" y="365125"/>
            <a:ext cx="9745717" cy="1325563"/>
          </a:xfrm>
        </p:spPr>
        <p:txBody>
          <a:bodyPr/>
          <a:lstStyle/>
          <a:p>
            <a:r>
              <a:rPr lang="sv-SE" dirty="0"/>
              <a:t>Gästrike återvinnare – rivningsavfall </a:t>
            </a:r>
          </a:p>
        </p:txBody>
      </p:sp>
      <p:sp>
        <p:nvSpPr>
          <p:cNvPr id="11" name="textruta 10">
            <a:extLst>
              <a:ext uri="{FF2B5EF4-FFF2-40B4-BE49-F238E27FC236}">
                <a16:creationId xmlns:a16="http://schemas.microsoft.com/office/drawing/2014/main" id="{D7A75D98-0069-43C0-9AC4-94AB09C009E6}"/>
              </a:ext>
            </a:extLst>
          </p:cNvPr>
          <p:cNvSpPr txBox="1"/>
          <p:nvPr/>
        </p:nvSpPr>
        <p:spPr>
          <a:xfrm>
            <a:off x="838200" y="1949823"/>
            <a:ext cx="2963918" cy="1260345"/>
          </a:xfrm>
          <a:prstGeom prst="rect">
            <a:avLst/>
          </a:prstGeom>
          <a:noFill/>
        </p:spPr>
        <p:txBody>
          <a:bodyPr wrap="square" rtlCol="0">
            <a:spAutoFit/>
          </a:bodyPr>
          <a:lstStyle/>
          <a:p>
            <a:pPr>
              <a:lnSpc>
                <a:spcPct val="107000"/>
              </a:lnSpc>
              <a:spcAft>
                <a:spcPts val="800"/>
              </a:spcAft>
            </a:pPr>
            <a:r>
              <a:rPr lang="sv-SE" sz="2400" dirty="0">
                <a:effectLst/>
                <a:latin typeface="Calibri" panose="020F0502020204030204" pitchFamily="34" charset="0"/>
                <a:ea typeface="Calibri" panose="020F0502020204030204" pitchFamily="34" charset="0"/>
                <a:cs typeface="Times New Roman" panose="02020603050405020304" pitchFamily="18" charset="0"/>
              </a:rPr>
              <a:t>Minskade avfallsmängder med ca 8,5 ton</a:t>
            </a:r>
          </a:p>
        </p:txBody>
      </p:sp>
      <p:sp>
        <p:nvSpPr>
          <p:cNvPr id="5" name="textruta 4">
            <a:extLst>
              <a:ext uri="{FF2B5EF4-FFF2-40B4-BE49-F238E27FC236}">
                <a16:creationId xmlns:a16="http://schemas.microsoft.com/office/drawing/2014/main" id="{9047BB9B-9EF7-406A-B101-F062E68EBAE4}"/>
              </a:ext>
            </a:extLst>
          </p:cNvPr>
          <p:cNvSpPr txBox="1"/>
          <p:nvPr/>
        </p:nvSpPr>
        <p:spPr>
          <a:xfrm>
            <a:off x="11744697" y="6424551"/>
            <a:ext cx="421574" cy="369332"/>
          </a:xfrm>
          <a:prstGeom prst="rect">
            <a:avLst/>
          </a:prstGeom>
          <a:noFill/>
        </p:spPr>
        <p:txBody>
          <a:bodyPr wrap="square" rtlCol="0">
            <a:spAutoFit/>
          </a:bodyPr>
          <a:lstStyle/>
          <a:p>
            <a:r>
              <a:rPr lang="sv-SE" dirty="0"/>
              <a:t>42</a:t>
            </a:r>
          </a:p>
        </p:txBody>
      </p:sp>
      <p:pic>
        <p:nvPicPr>
          <p:cNvPr id="7" name="Bildobjekt 6">
            <a:extLst>
              <a:ext uri="{FF2B5EF4-FFF2-40B4-BE49-F238E27FC236}">
                <a16:creationId xmlns:a16="http://schemas.microsoft.com/office/drawing/2014/main" id="{85775968-DFCA-43F6-8E6F-2F4F1E4725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18608" y="1949823"/>
            <a:ext cx="4297922" cy="4898835"/>
          </a:xfrm>
          <a:prstGeom prst="rect">
            <a:avLst/>
          </a:prstGeom>
        </p:spPr>
      </p:pic>
    </p:spTree>
    <p:extLst>
      <p:ext uri="{BB962C8B-B14F-4D97-AF65-F5344CB8AC3E}">
        <p14:creationId xmlns:p14="http://schemas.microsoft.com/office/powerpoint/2010/main" val="303744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FB6E66A-9A55-4561-BBF5-BBF773A623A8}"/>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6F2A3633-0F45-438D-883D-17C63A124A2E}"/>
              </a:ext>
            </a:extLst>
          </p:cNvPr>
          <p:cNvSpPr>
            <a:spLocks noGrp="1"/>
          </p:cNvSpPr>
          <p:nvPr>
            <p:ph type="title"/>
          </p:nvPr>
        </p:nvSpPr>
        <p:spPr>
          <a:xfrm>
            <a:off x="838200" y="728196"/>
            <a:ext cx="5257800" cy="1325563"/>
          </a:xfrm>
        </p:spPr>
        <p:txBody>
          <a:bodyPr>
            <a:normAutofit fontScale="90000"/>
          </a:bodyPr>
          <a:lstStyle/>
          <a:p>
            <a:r>
              <a:rPr lang="sv-SE" dirty="0"/>
              <a:t>Familjebostäder i Göteborg – rivningsavfall </a:t>
            </a:r>
          </a:p>
        </p:txBody>
      </p:sp>
      <p:sp>
        <p:nvSpPr>
          <p:cNvPr id="11" name="textruta 10">
            <a:extLst>
              <a:ext uri="{FF2B5EF4-FFF2-40B4-BE49-F238E27FC236}">
                <a16:creationId xmlns:a16="http://schemas.microsoft.com/office/drawing/2014/main" id="{D7A75D98-0069-43C0-9AC4-94AB09C009E6}"/>
              </a:ext>
            </a:extLst>
          </p:cNvPr>
          <p:cNvSpPr txBox="1"/>
          <p:nvPr/>
        </p:nvSpPr>
        <p:spPr>
          <a:xfrm>
            <a:off x="838200" y="2494598"/>
            <a:ext cx="2963918" cy="865173"/>
          </a:xfrm>
          <a:prstGeom prst="rect">
            <a:avLst/>
          </a:prstGeom>
          <a:noFill/>
        </p:spPr>
        <p:txBody>
          <a:bodyPr wrap="square" rtlCol="0">
            <a:spAutoFit/>
          </a:bodyPr>
          <a:lstStyle/>
          <a:p>
            <a:pPr>
              <a:lnSpc>
                <a:spcPct val="107000"/>
              </a:lnSpc>
              <a:spcAft>
                <a:spcPts val="800"/>
              </a:spcAft>
            </a:pPr>
            <a:r>
              <a:rPr lang="sv-SE" sz="2400" dirty="0">
                <a:effectLst/>
                <a:latin typeface="Calibri" panose="020F0502020204030204" pitchFamily="34" charset="0"/>
                <a:ea typeface="Calibri" panose="020F0502020204030204" pitchFamily="34" charset="0"/>
                <a:cs typeface="Times New Roman" panose="02020603050405020304" pitchFamily="18" charset="0"/>
              </a:rPr>
              <a:t>Minskade utsläpp av koldioxid med 15 ton</a:t>
            </a:r>
          </a:p>
        </p:txBody>
      </p:sp>
      <p:pic>
        <p:nvPicPr>
          <p:cNvPr id="4" name="Bildobjekt 3" descr="En bild som visar byggnad&#10;&#10;Automatiskt genererad beskrivning">
            <a:extLst>
              <a:ext uri="{FF2B5EF4-FFF2-40B4-BE49-F238E27FC236}">
                <a16:creationId xmlns:a16="http://schemas.microsoft.com/office/drawing/2014/main" id="{5552527F-75BF-4C67-A266-A80340CE4F1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36159" y="-108617"/>
            <a:ext cx="5608239" cy="7141429"/>
          </a:xfrm>
          <a:prstGeom prst="rect">
            <a:avLst/>
          </a:prstGeom>
        </p:spPr>
      </p:pic>
      <p:sp>
        <p:nvSpPr>
          <p:cNvPr id="5" name="textruta 4">
            <a:extLst>
              <a:ext uri="{FF2B5EF4-FFF2-40B4-BE49-F238E27FC236}">
                <a16:creationId xmlns:a16="http://schemas.microsoft.com/office/drawing/2014/main" id="{917E4654-5EA0-416E-A2E5-C337E3C2022E}"/>
              </a:ext>
            </a:extLst>
          </p:cNvPr>
          <p:cNvSpPr txBox="1"/>
          <p:nvPr/>
        </p:nvSpPr>
        <p:spPr>
          <a:xfrm>
            <a:off x="11744697" y="6424551"/>
            <a:ext cx="421574" cy="369332"/>
          </a:xfrm>
          <a:prstGeom prst="rect">
            <a:avLst/>
          </a:prstGeom>
          <a:noFill/>
        </p:spPr>
        <p:txBody>
          <a:bodyPr wrap="square" rtlCol="0">
            <a:spAutoFit/>
          </a:bodyPr>
          <a:lstStyle/>
          <a:p>
            <a:r>
              <a:rPr lang="sv-SE" dirty="0"/>
              <a:t>43</a:t>
            </a:r>
          </a:p>
        </p:txBody>
      </p:sp>
    </p:spTree>
    <p:extLst>
      <p:ext uri="{BB962C8B-B14F-4D97-AF65-F5344CB8AC3E}">
        <p14:creationId xmlns:p14="http://schemas.microsoft.com/office/powerpoint/2010/main" val="123807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E2515DE6-0E5C-4052-975F-C035160B630B}"/>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 name="Bildobjekt 2" descr="En bild som visar text, bärbar dator, dator, dokument&#10;&#10;Automatiskt genererad beskrivning">
            <a:extLst>
              <a:ext uri="{FF2B5EF4-FFF2-40B4-BE49-F238E27FC236}">
                <a16:creationId xmlns:a16="http://schemas.microsoft.com/office/drawing/2014/main" id="{79D4E496-3BCA-48C5-8AD4-B1F686A67A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1" y="-617847"/>
            <a:ext cx="12173891" cy="8115927"/>
          </a:xfrm>
          <a:prstGeom prst="rect">
            <a:avLst/>
          </a:prstGeom>
        </p:spPr>
      </p:pic>
      <p:sp>
        <p:nvSpPr>
          <p:cNvPr id="5" name="textruta 4">
            <a:extLst>
              <a:ext uri="{FF2B5EF4-FFF2-40B4-BE49-F238E27FC236}">
                <a16:creationId xmlns:a16="http://schemas.microsoft.com/office/drawing/2014/main" id="{63541EE7-5EA2-4093-AC9E-D0770ED0393C}"/>
              </a:ext>
            </a:extLst>
          </p:cNvPr>
          <p:cNvSpPr txBox="1"/>
          <p:nvPr/>
        </p:nvSpPr>
        <p:spPr>
          <a:xfrm>
            <a:off x="11744697" y="6424551"/>
            <a:ext cx="421574" cy="369332"/>
          </a:xfrm>
          <a:prstGeom prst="rect">
            <a:avLst/>
          </a:prstGeom>
          <a:noFill/>
        </p:spPr>
        <p:txBody>
          <a:bodyPr wrap="square" rtlCol="0">
            <a:spAutoFit/>
          </a:bodyPr>
          <a:lstStyle/>
          <a:p>
            <a:r>
              <a:rPr lang="sv-SE" dirty="0"/>
              <a:t>44</a:t>
            </a:r>
          </a:p>
        </p:txBody>
      </p:sp>
      <p:sp>
        <p:nvSpPr>
          <p:cNvPr id="7" name="Rubrik 3">
            <a:extLst>
              <a:ext uri="{FF2B5EF4-FFF2-40B4-BE49-F238E27FC236}">
                <a16:creationId xmlns:a16="http://schemas.microsoft.com/office/drawing/2014/main" id="{0BB85FC5-B4D0-4F75-A4AB-CB25ADD88D67}"/>
              </a:ext>
            </a:extLst>
          </p:cNvPr>
          <p:cNvSpPr txBox="1">
            <a:spLocks/>
          </p:cNvSpPr>
          <p:nvPr/>
        </p:nvSpPr>
        <p:spPr>
          <a:xfrm>
            <a:off x="2156378" y="4938373"/>
            <a:ext cx="7879243" cy="1508211"/>
          </a:xfrm>
          <a:prstGeom prst="rect">
            <a:avLst/>
          </a:prstGeom>
          <a:solidFill>
            <a:schemeClr val="accent5">
              <a:lumMod val="20000"/>
              <a:lumOff val="80000"/>
            </a:schemeClr>
          </a:solidFill>
          <a:ln>
            <a:solidFill>
              <a:schemeClr val="accent5">
                <a:lumMod val="75000"/>
              </a:schemeClr>
            </a:solid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1200"/>
              </a:spcAft>
            </a:pPr>
            <a:r>
              <a:rPr lang="sv-SE" dirty="0"/>
              <a:t>Upphandling</a:t>
            </a:r>
            <a:br>
              <a:rPr lang="sv-SE" dirty="0"/>
            </a:br>
            <a:r>
              <a:rPr lang="sv-SE" sz="2700" dirty="0"/>
              <a:t>Mindre mängd avfall och smartare materialanvändning</a:t>
            </a:r>
            <a:br>
              <a:rPr lang="sv-SE" sz="2700" dirty="0"/>
            </a:br>
            <a:r>
              <a:rPr lang="sv-SE" sz="1000" dirty="0">
                <a:solidFill>
                  <a:srgbClr val="DEEBF7"/>
                </a:solidFill>
              </a:rPr>
              <a:t>x</a:t>
            </a:r>
            <a:endParaRPr lang="sv-SE" sz="2700" dirty="0">
              <a:solidFill>
                <a:srgbClr val="DEEBF7"/>
              </a:solidFill>
            </a:endParaRPr>
          </a:p>
        </p:txBody>
      </p:sp>
    </p:spTree>
    <p:extLst>
      <p:ext uri="{BB962C8B-B14F-4D97-AF65-F5344CB8AC3E}">
        <p14:creationId xmlns:p14="http://schemas.microsoft.com/office/powerpoint/2010/main" val="9053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ACA6224E-FD2F-4D2A-B4C0-A9220A329257}"/>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Bildobjekt 3" descr="En bild som visar text, golv, inomhus, rum&#10;&#10;Automatiskt genererad beskrivning">
            <a:extLst>
              <a:ext uri="{FF2B5EF4-FFF2-40B4-BE49-F238E27FC236}">
                <a16:creationId xmlns:a16="http://schemas.microsoft.com/office/drawing/2014/main" id="{36DFCE2B-CA4A-47C3-AF16-6BA92F4F8E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48899" y="1958682"/>
            <a:ext cx="7343102" cy="4899318"/>
          </a:xfrm>
          <a:prstGeom prst="rect">
            <a:avLst/>
          </a:prstGeom>
        </p:spPr>
      </p:pic>
      <p:sp>
        <p:nvSpPr>
          <p:cNvPr id="2" name="Rubrik 1">
            <a:extLst>
              <a:ext uri="{FF2B5EF4-FFF2-40B4-BE49-F238E27FC236}">
                <a16:creationId xmlns:a16="http://schemas.microsoft.com/office/drawing/2014/main" id="{6F2A3633-0F45-438D-883D-17C63A124A2E}"/>
              </a:ext>
            </a:extLst>
          </p:cNvPr>
          <p:cNvSpPr>
            <a:spLocks noGrp="1"/>
          </p:cNvSpPr>
          <p:nvPr>
            <p:ph type="title"/>
          </p:nvPr>
        </p:nvSpPr>
        <p:spPr>
          <a:xfrm>
            <a:off x="838200" y="365125"/>
            <a:ext cx="7696200" cy="1325563"/>
          </a:xfrm>
        </p:spPr>
        <p:txBody>
          <a:bodyPr/>
          <a:lstStyle/>
          <a:p>
            <a:r>
              <a:rPr lang="sv-SE" dirty="0"/>
              <a:t>Malmö stad – återbrukade möbler</a:t>
            </a:r>
          </a:p>
        </p:txBody>
      </p:sp>
      <p:sp>
        <p:nvSpPr>
          <p:cNvPr id="9" name="textruta 8">
            <a:extLst>
              <a:ext uri="{FF2B5EF4-FFF2-40B4-BE49-F238E27FC236}">
                <a16:creationId xmlns:a16="http://schemas.microsoft.com/office/drawing/2014/main" id="{0FE6D94B-30E8-47C6-84D6-CCEED5018E3C}"/>
              </a:ext>
            </a:extLst>
          </p:cNvPr>
          <p:cNvSpPr txBox="1"/>
          <p:nvPr/>
        </p:nvSpPr>
        <p:spPr>
          <a:xfrm>
            <a:off x="838200" y="2503138"/>
            <a:ext cx="3172498" cy="1938992"/>
          </a:xfrm>
          <a:prstGeom prst="rect">
            <a:avLst/>
          </a:prstGeom>
          <a:noFill/>
        </p:spPr>
        <p:txBody>
          <a:bodyPr wrap="square" rtlCol="0">
            <a:spAutoFit/>
          </a:bodyPr>
          <a:lstStyle/>
          <a:p>
            <a:r>
              <a:rPr lang="sv-SE" sz="2400" dirty="0">
                <a:cs typeface="Arial" panose="020B0604020202020204" pitchFamily="34" charset="0"/>
              </a:rPr>
              <a:t>Ramavtal med fyra leverantörer</a:t>
            </a:r>
          </a:p>
          <a:p>
            <a:endParaRPr lang="sv-SE" sz="2400" dirty="0">
              <a:cs typeface="Arial" panose="020B0604020202020204" pitchFamily="34" charset="0"/>
            </a:endParaRPr>
          </a:p>
          <a:p>
            <a:r>
              <a:rPr lang="sv-SE" sz="2400" dirty="0">
                <a:cs typeface="Arial" panose="020B0604020202020204" pitchFamily="34" charset="0"/>
              </a:rPr>
              <a:t>Sparat 171 ton CO2-ekv på ett år</a:t>
            </a:r>
          </a:p>
        </p:txBody>
      </p:sp>
      <p:sp>
        <p:nvSpPr>
          <p:cNvPr id="6" name="textruta 5">
            <a:extLst>
              <a:ext uri="{FF2B5EF4-FFF2-40B4-BE49-F238E27FC236}">
                <a16:creationId xmlns:a16="http://schemas.microsoft.com/office/drawing/2014/main" id="{D0D1B4B3-1F39-4329-8842-C7753E68C8B8}"/>
              </a:ext>
            </a:extLst>
          </p:cNvPr>
          <p:cNvSpPr txBox="1"/>
          <p:nvPr/>
        </p:nvSpPr>
        <p:spPr>
          <a:xfrm>
            <a:off x="11744697" y="6424551"/>
            <a:ext cx="421574" cy="369332"/>
          </a:xfrm>
          <a:prstGeom prst="rect">
            <a:avLst/>
          </a:prstGeom>
          <a:noFill/>
        </p:spPr>
        <p:txBody>
          <a:bodyPr wrap="square" rtlCol="0">
            <a:spAutoFit/>
          </a:bodyPr>
          <a:lstStyle/>
          <a:p>
            <a:r>
              <a:rPr lang="sv-SE" dirty="0"/>
              <a:t>45</a:t>
            </a:r>
          </a:p>
        </p:txBody>
      </p:sp>
    </p:spTree>
    <p:extLst>
      <p:ext uri="{BB962C8B-B14F-4D97-AF65-F5344CB8AC3E}">
        <p14:creationId xmlns:p14="http://schemas.microsoft.com/office/powerpoint/2010/main" val="328562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E2515DE6-0E5C-4052-975F-C035160B630B}"/>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textruta 4">
            <a:extLst>
              <a:ext uri="{FF2B5EF4-FFF2-40B4-BE49-F238E27FC236}">
                <a16:creationId xmlns:a16="http://schemas.microsoft.com/office/drawing/2014/main" id="{63541EE7-5EA2-4093-AC9E-D0770ED0393C}"/>
              </a:ext>
            </a:extLst>
          </p:cNvPr>
          <p:cNvSpPr txBox="1"/>
          <p:nvPr/>
        </p:nvSpPr>
        <p:spPr>
          <a:xfrm>
            <a:off x="11744697" y="6424551"/>
            <a:ext cx="421574" cy="369332"/>
          </a:xfrm>
          <a:prstGeom prst="rect">
            <a:avLst/>
          </a:prstGeom>
          <a:noFill/>
        </p:spPr>
        <p:txBody>
          <a:bodyPr wrap="square" rtlCol="0">
            <a:spAutoFit/>
          </a:bodyPr>
          <a:lstStyle/>
          <a:p>
            <a:r>
              <a:rPr lang="sv-SE" dirty="0"/>
              <a:t>46</a:t>
            </a:r>
          </a:p>
        </p:txBody>
      </p:sp>
      <p:pic>
        <p:nvPicPr>
          <p:cNvPr id="3" name="Bildobjekt 2" descr="En bild som visar träd, person, utomhus, grupp&#10;&#10;Automatiskt genererad beskrivning">
            <a:extLst>
              <a:ext uri="{FF2B5EF4-FFF2-40B4-BE49-F238E27FC236}">
                <a16:creationId xmlns:a16="http://schemas.microsoft.com/office/drawing/2014/main" id="{A77B2939-6333-4126-AF34-48063FF30D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23" y="3048"/>
            <a:ext cx="12197423" cy="6854952"/>
          </a:xfrm>
          <a:prstGeom prst="rect">
            <a:avLst/>
          </a:prstGeom>
        </p:spPr>
      </p:pic>
      <p:sp>
        <p:nvSpPr>
          <p:cNvPr id="7" name="Rubrik 3">
            <a:extLst>
              <a:ext uri="{FF2B5EF4-FFF2-40B4-BE49-F238E27FC236}">
                <a16:creationId xmlns:a16="http://schemas.microsoft.com/office/drawing/2014/main" id="{0BB85FC5-B4D0-4F75-A4AB-CB25ADD88D67}"/>
              </a:ext>
            </a:extLst>
          </p:cNvPr>
          <p:cNvSpPr txBox="1">
            <a:spLocks/>
          </p:cNvSpPr>
          <p:nvPr/>
        </p:nvSpPr>
        <p:spPr>
          <a:xfrm>
            <a:off x="2156378" y="4938373"/>
            <a:ext cx="7879243" cy="1508211"/>
          </a:xfrm>
          <a:prstGeom prst="rect">
            <a:avLst/>
          </a:prstGeom>
          <a:solidFill>
            <a:schemeClr val="accent5">
              <a:lumMod val="20000"/>
              <a:lumOff val="80000"/>
            </a:schemeClr>
          </a:solidFill>
          <a:ln>
            <a:solidFill>
              <a:schemeClr val="accent5">
                <a:lumMod val="75000"/>
              </a:schemeClr>
            </a:solid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1200"/>
              </a:spcAft>
            </a:pPr>
            <a:r>
              <a:rPr lang="sv-SE" dirty="0"/>
              <a:t>Evenemang</a:t>
            </a:r>
            <a:br>
              <a:rPr lang="sv-SE" dirty="0"/>
            </a:br>
            <a:r>
              <a:rPr lang="sv-SE" sz="2700" dirty="0"/>
              <a:t>Mindre mängd avfall och smartare materialanvändning</a:t>
            </a:r>
            <a:br>
              <a:rPr lang="sv-SE" sz="2700" dirty="0"/>
            </a:br>
            <a:r>
              <a:rPr lang="sv-SE" sz="1000" dirty="0">
                <a:solidFill>
                  <a:srgbClr val="DEEBF7"/>
                </a:solidFill>
              </a:rPr>
              <a:t>x</a:t>
            </a:r>
            <a:endParaRPr lang="sv-SE" sz="2700" dirty="0">
              <a:solidFill>
                <a:srgbClr val="DEEBF7"/>
              </a:solidFill>
            </a:endParaRPr>
          </a:p>
        </p:txBody>
      </p:sp>
    </p:spTree>
    <p:extLst>
      <p:ext uri="{BB962C8B-B14F-4D97-AF65-F5344CB8AC3E}">
        <p14:creationId xmlns:p14="http://schemas.microsoft.com/office/powerpoint/2010/main" val="38797188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ACA6224E-FD2F-4D2A-B4C0-A9220A329257}"/>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Bildobjekt 6" descr="En bild som visar text, utomhus&#10;&#10;Automatiskt genererad beskrivning">
            <a:extLst>
              <a:ext uri="{FF2B5EF4-FFF2-40B4-BE49-F238E27FC236}">
                <a16:creationId xmlns:a16="http://schemas.microsoft.com/office/drawing/2014/main" id="{DACCBD27-01BF-43EA-8214-B859B7D861CD}"/>
              </a:ext>
            </a:extLst>
          </p:cNvPr>
          <p:cNvPicPr/>
          <p:nvPr/>
        </p:nvPicPr>
        <p:blipFill>
          <a:blip r:embed="rId3" cstate="email">
            <a:extLst>
              <a:ext uri="{28A0092B-C50C-407E-A947-70E740481C1C}">
                <a14:useLocalDpi xmlns:a14="http://schemas.microsoft.com/office/drawing/2010/main"/>
              </a:ext>
            </a:extLst>
          </a:blip>
          <a:stretch>
            <a:fillRect/>
          </a:stretch>
        </p:blipFill>
        <p:spPr>
          <a:xfrm>
            <a:off x="5332165" y="1872867"/>
            <a:ext cx="6859836" cy="4985133"/>
          </a:xfrm>
          <a:prstGeom prst="rect">
            <a:avLst/>
          </a:prstGeom>
        </p:spPr>
      </p:pic>
      <p:sp>
        <p:nvSpPr>
          <p:cNvPr id="2" name="Rubrik 1">
            <a:extLst>
              <a:ext uri="{FF2B5EF4-FFF2-40B4-BE49-F238E27FC236}">
                <a16:creationId xmlns:a16="http://schemas.microsoft.com/office/drawing/2014/main" id="{6F2A3633-0F45-438D-883D-17C63A124A2E}"/>
              </a:ext>
            </a:extLst>
          </p:cNvPr>
          <p:cNvSpPr>
            <a:spLocks noGrp="1"/>
          </p:cNvSpPr>
          <p:nvPr>
            <p:ph type="title"/>
          </p:nvPr>
        </p:nvSpPr>
        <p:spPr>
          <a:xfrm>
            <a:off x="838200" y="365125"/>
            <a:ext cx="7696200" cy="1325563"/>
          </a:xfrm>
        </p:spPr>
        <p:txBody>
          <a:bodyPr/>
          <a:lstStyle/>
          <a:p>
            <a:r>
              <a:rPr lang="sv-SE" dirty="0"/>
              <a:t>Göteborgs kulturkalas - engångsmaterial</a:t>
            </a:r>
          </a:p>
        </p:txBody>
      </p:sp>
      <p:sp>
        <p:nvSpPr>
          <p:cNvPr id="9" name="textruta 8">
            <a:extLst>
              <a:ext uri="{FF2B5EF4-FFF2-40B4-BE49-F238E27FC236}">
                <a16:creationId xmlns:a16="http://schemas.microsoft.com/office/drawing/2014/main" id="{0FE6D94B-30E8-47C6-84D6-CCEED5018E3C}"/>
              </a:ext>
            </a:extLst>
          </p:cNvPr>
          <p:cNvSpPr txBox="1"/>
          <p:nvPr/>
        </p:nvSpPr>
        <p:spPr>
          <a:xfrm>
            <a:off x="838200" y="2503138"/>
            <a:ext cx="3172498" cy="2308324"/>
          </a:xfrm>
          <a:prstGeom prst="rect">
            <a:avLst/>
          </a:prstGeom>
          <a:noFill/>
        </p:spPr>
        <p:txBody>
          <a:bodyPr wrap="square" rtlCol="0">
            <a:spAutoFit/>
          </a:bodyPr>
          <a:lstStyle/>
          <a:p>
            <a:r>
              <a:rPr lang="sv-SE" sz="2400" dirty="0">
                <a:cs typeface="Arial" panose="020B0604020202020204" pitchFamily="34" charset="0"/>
              </a:rPr>
              <a:t>18 % mindre avfall</a:t>
            </a:r>
          </a:p>
          <a:p>
            <a:r>
              <a:rPr lang="sv-SE" sz="2400" dirty="0">
                <a:cs typeface="Arial" panose="020B0604020202020204" pitchFamily="34" charset="0"/>
              </a:rPr>
              <a:t>1,1 ton mindre utsläpp av CO2-ekv</a:t>
            </a:r>
          </a:p>
          <a:p>
            <a:endParaRPr lang="sv-SE" sz="2400" dirty="0">
              <a:cs typeface="Arial" panose="020B0604020202020204" pitchFamily="34" charset="0"/>
            </a:endParaRPr>
          </a:p>
          <a:p>
            <a:r>
              <a:rPr lang="sv-SE" sz="2400" dirty="0">
                <a:cs typeface="Arial" panose="020B0604020202020204" pitchFamily="34" charset="0"/>
              </a:rPr>
              <a:t>Nöjda besökare och matförsäljare</a:t>
            </a:r>
          </a:p>
        </p:txBody>
      </p:sp>
      <p:sp>
        <p:nvSpPr>
          <p:cNvPr id="6" name="textruta 5">
            <a:extLst>
              <a:ext uri="{FF2B5EF4-FFF2-40B4-BE49-F238E27FC236}">
                <a16:creationId xmlns:a16="http://schemas.microsoft.com/office/drawing/2014/main" id="{D0D1B4B3-1F39-4329-8842-C7753E68C8B8}"/>
              </a:ext>
            </a:extLst>
          </p:cNvPr>
          <p:cNvSpPr txBox="1"/>
          <p:nvPr/>
        </p:nvSpPr>
        <p:spPr>
          <a:xfrm>
            <a:off x="11744697" y="6424551"/>
            <a:ext cx="421574" cy="369332"/>
          </a:xfrm>
          <a:prstGeom prst="rect">
            <a:avLst/>
          </a:prstGeom>
          <a:noFill/>
        </p:spPr>
        <p:txBody>
          <a:bodyPr wrap="square" rtlCol="0">
            <a:spAutoFit/>
          </a:bodyPr>
          <a:lstStyle/>
          <a:p>
            <a:r>
              <a:rPr lang="sv-SE" dirty="0">
                <a:solidFill>
                  <a:schemeClr val="bg1"/>
                </a:solidFill>
              </a:rPr>
              <a:t>47</a:t>
            </a:r>
          </a:p>
        </p:txBody>
      </p:sp>
    </p:spTree>
    <p:extLst>
      <p:ext uri="{BB962C8B-B14F-4D97-AF65-F5344CB8AC3E}">
        <p14:creationId xmlns:p14="http://schemas.microsoft.com/office/powerpoint/2010/main" val="1364145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ACA6224E-FD2F-4D2A-B4C0-A9220A329257}"/>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6F2A3633-0F45-438D-883D-17C63A124A2E}"/>
              </a:ext>
            </a:extLst>
          </p:cNvPr>
          <p:cNvSpPr>
            <a:spLocks noGrp="1"/>
          </p:cNvSpPr>
          <p:nvPr>
            <p:ph type="title"/>
          </p:nvPr>
        </p:nvSpPr>
        <p:spPr>
          <a:xfrm>
            <a:off x="838199" y="737658"/>
            <a:ext cx="5664200" cy="1325563"/>
          </a:xfrm>
        </p:spPr>
        <p:txBody>
          <a:bodyPr>
            <a:normAutofit fontScale="90000"/>
          </a:bodyPr>
          <a:lstStyle/>
          <a:p>
            <a:r>
              <a:rPr lang="sv-SE" dirty="0"/>
              <a:t>Medeltidsveckan i Visby – engångsmaterial och plastavfall</a:t>
            </a:r>
          </a:p>
        </p:txBody>
      </p:sp>
      <p:sp>
        <p:nvSpPr>
          <p:cNvPr id="9" name="textruta 8">
            <a:extLst>
              <a:ext uri="{FF2B5EF4-FFF2-40B4-BE49-F238E27FC236}">
                <a16:creationId xmlns:a16="http://schemas.microsoft.com/office/drawing/2014/main" id="{0FE6D94B-30E8-47C6-84D6-CCEED5018E3C}"/>
              </a:ext>
            </a:extLst>
          </p:cNvPr>
          <p:cNvSpPr txBox="1"/>
          <p:nvPr/>
        </p:nvSpPr>
        <p:spPr>
          <a:xfrm>
            <a:off x="838199" y="2800879"/>
            <a:ext cx="3821935" cy="1200329"/>
          </a:xfrm>
          <a:prstGeom prst="rect">
            <a:avLst/>
          </a:prstGeom>
          <a:noFill/>
        </p:spPr>
        <p:txBody>
          <a:bodyPr wrap="square" rtlCol="0">
            <a:spAutoFit/>
          </a:bodyPr>
          <a:lstStyle/>
          <a:p>
            <a:r>
              <a:rPr lang="sv-SE" sz="2400" dirty="0">
                <a:cs typeface="Arial" panose="020B0604020202020204" pitchFamily="34" charset="0"/>
              </a:rPr>
              <a:t>Bättre utsortering</a:t>
            </a:r>
          </a:p>
          <a:p>
            <a:endParaRPr lang="sv-SE" sz="2400" dirty="0">
              <a:cs typeface="Arial" panose="020B0604020202020204" pitchFamily="34" charset="0"/>
            </a:endParaRPr>
          </a:p>
          <a:p>
            <a:r>
              <a:rPr lang="sv-SE" sz="2400" dirty="0">
                <a:cs typeface="Arial" panose="020B0604020202020204" pitchFamily="34" charset="0"/>
              </a:rPr>
              <a:t>Mindre mängd engångsplast</a:t>
            </a:r>
          </a:p>
        </p:txBody>
      </p:sp>
      <p:sp>
        <p:nvSpPr>
          <p:cNvPr id="6" name="textruta 5">
            <a:extLst>
              <a:ext uri="{FF2B5EF4-FFF2-40B4-BE49-F238E27FC236}">
                <a16:creationId xmlns:a16="http://schemas.microsoft.com/office/drawing/2014/main" id="{D0D1B4B3-1F39-4329-8842-C7753E68C8B8}"/>
              </a:ext>
            </a:extLst>
          </p:cNvPr>
          <p:cNvSpPr txBox="1"/>
          <p:nvPr/>
        </p:nvSpPr>
        <p:spPr>
          <a:xfrm>
            <a:off x="11744697" y="6424551"/>
            <a:ext cx="421574" cy="369332"/>
          </a:xfrm>
          <a:prstGeom prst="rect">
            <a:avLst/>
          </a:prstGeom>
          <a:noFill/>
        </p:spPr>
        <p:txBody>
          <a:bodyPr wrap="square" rtlCol="0">
            <a:spAutoFit/>
          </a:bodyPr>
          <a:lstStyle/>
          <a:p>
            <a:r>
              <a:rPr lang="sv-SE" dirty="0"/>
              <a:t>48</a:t>
            </a:r>
          </a:p>
        </p:txBody>
      </p:sp>
      <p:pic>
        <p:nvPicPr>
          <p:cNvPr id="4" name="Bildobjekt 3">
            <a:extLst>
              <a:ext uri="{FF2B5EF4-FFF2-40B4-BE49-F238E27FC236}">
                <a16:creationId xmlns:a16="http://schemas.microsoft.com/office/drawing/2014/main" id="{65CA2C16-A20B-4CF5-941B-3EFAD7E25A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6191250" y="857250"/>
            <a:ext cx="6858000" cy="5143500"/>
          </a:xfrm>
          <a:prstGeom prst="rect">
            <a:avLst/>
          </a:prstGeom>
        </p:spPr>
      </p:pic>
    </p:spTree>
    <p:extLst>
      <p:ext uri="{BB962C8B-B14F-4D97-AF65-F5344CB8AC3E}">
        <p14:creationId xmlns:p14="http://schemas.microsoft.com/office/powerpoint/2010/main" val="3626615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ACA6224E-FD2F-4D2A-B4C0-A9220A329257}"/>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Bildobjekt 3" descr="En bild som visar mark, utomhus, person&#10;&#10;Automatiskt genererad beskrivning">
            <a:extLst>
              <a:ext uri="{FF2B5EF4-FFF2-40B4-BE49-F238E27FC236}">
                <a16:creationId xmlns:a16="http://schemas.microsoft.com/office/drawing/2014/main" id="{982A44D1-7EAB-47A2-8C8A-B2724ECF58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99653" y="-121187"/>
            <a:ext cx="5792347" cy="7723129"/>
          </a:xfrm>
          <a:prstGeom prst="rect">
            <a:avLst/>
          </a:prstGeom>
        </p:spPr>
      </p:pic>
      <p:sp>
        <p:nvSpPr>
          <p:cNvPr id="2" name="Rubrik 1">
            <a:extLst>
              <a:ext uri="{FF2B5EF4-FFF2-40B4-BE49-F238E27FC236}">
                <a16:creationId xmlns:a16="http://schemas.microsoft.com/office/drawing/2014/main" id="{6F2A3633-0F45-438D-883D-17C63A124A2E}"/>
              </a:ext>
            </a:extLst>
          </p:cNvPr>
          <p:cNvSpPr>
            <a:spLocks noGrp="1"/>
          </p:cNvSpPr>
          <p:nvPr>
            <p:ph type="title"/>
          </p:nvPr>
        </p:nvSpPr>
        <p:spPr>
          <a:xfrm>
            <a:off x="827183" y="772749"/>
            <a:ext cx="4460913" cy="1325563"/>
          </a:xfrm>
        </p:spPr>
        <p:txBody>
          <a:bodyPr>
            <a:normAutofit fontScale="90000"/>
          </a:bodyPr>
          <a:lstStyle/>
          <a:p>
            <a:r>
              <a:rPr lang="sv-SE" dirty="0"/>
              <a:t>Almedalsveckan – engångsmaterial och plastavfall</a:t>
            </a:r>
          </a:p>
        </p:txBody>
      </p:sp>
      <p:sp>
        <p:nvSpPr>
          <p:cNvPr id="9" name="textruta 8">
            <a:extLst>
              <a:ext uri="{FF2B5EF4-FFF2-40B4-BE49-F238E27FC236}">
                <a16:creationId xmlns:a16="http://schemas.microsoft.com/office/drawing/2014/main" id="{0FE6D94B-30E8-47C6-84D6-CCEED5018E3C}"/>
              </a:ext>
            </a:extLst>
          </p:cNvPr>
          <p:cNvSpPr txBox="1"/>
          <p:nvPr/>
        </p:nvSpPr>
        <p:spPr>
          <a:xfrm>
            <a:off x="827183" y="2910762"/>
            <a:ext cx="3172498" cy="830997"/>
          </a:xfrm>
          <a:prstGeom prst="rect">
            <a:avLst/>
          </a:prstGeom>
          <a:noFill/>
        </p:spPr>
        <p:txBody>
          <a:bodyPr wrap="square" rtlCol="0">
            <a:spAutoFit/>
          </a:bodyPr>
          <a:lstStyle/>
          <a:p>
            <a:r>
              <a:rPr lang="sv-SE" sz="2400" dirty="0">
                <a:cs typeface="Arial" panose="020B0604020202020204" pitchFamily="34" charset="0"/>
              </a:rPr>
              <a:t>65 % av arrangörerna miljöcertifierade 2019</a:t>
            </a:r>
          </a:p>
        </p:txBody>
      </p:sp>
      <p:sp>
        <p:nvSpPr>
          <p:cNvPr id="6" name="textruta 5">
            <a:extLst>
              <a:ext uri="{FF2B5EF4-FFF2-40B4-BE49-F238E27FC236}">
                <a16:creationId xmlns:a16="http://schemas.microsoft.com/office/drawing/2014/main" id="{D0D1B4B3-1F39-4329-8842-C7753E68C8B8}"/>
              </a:ext>
            </a:extLst>
          </p:cNvPr>
          <p:cNvSpPr txBox="1"/>
          <p:nvPr/>
        </p:nvSpPr>
        <p:spPr>
          <a:xfrm>
            <a:off x="11744697" y="6424551"/>
            <a:ext cx="421574" cy="369332"/>
          </a:xfrm>
          <a:prstGeom prst="rect">
            <a:avLst/>
          </a:prstGeom>
          <a:noFill/>
        </p:spPr>
        <p:txBody>
          <a:bodyPr wrap="square" rtlCol="0">
            <a:spAutoFit/>
          </a:bodyPr>
          <a:lstStyle/>
          <a:p>
            <a:r>
              <a:rPr lang="sv-SE" dirty="0">
                <a:solidFill>
                  <a:schemeClr val="bg1"/>
                </a:solidFill>
              </a:rPr>
              <a:t>48</a:t>
            </a:r>
          </a:p>
        </p:txBody>
      </p:sp>
    </p:spTree>
    <p:extLst>
      <p:ext uri="{BB962C8B-B14F-4D97-AF65-F5344CB8AC3E}">
        <p14:creationId xmlns:p14="http://schemas.microsoft.com/office/powerpoint/2010/main" val="197106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ktangel 76">
            <a:extLst>
              <a:ext uri="{FF2B5EF4-FFF2-40B4-BE49-F238E27FC236}">
                <a16:creationId xmlns:a16="http://schemas.microsoft.com/office/drawing/2014/main" id="{0A9903C1-8908-44CF-9322-8101063CD4D6}"/>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1" name="Bildobjekt 3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31369" y="1947866"/>
            <a:ext cx="1466851" cy="148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Likbent triangel 13"/>
          <p:cNvSpPr/>
          <p:nvPr/>
        </p:nvSpPr>
        <p:spPr>
          <a:xfrm>
            <a:off x="5588001" y="1722441"/>
            <a:ext cx="204788" cy="39846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sv-SE"/>
          </a:p>
        </p:txBody>
      </p:sp>
      <p:sp>
        <p:nvSpPr>
          <p:cNvPr id="15" name="Ellips 14"/>
          <p:cNvSpPr/>
          <p:nvPr/>
        </p:nvSpPr>
        <p:spPr>
          <a:xfrm>
            <a:off x="5538790" y="1425578"/>
            <a:ext cx="301625" cy="2968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sv-SE"/>
          </a:p>
        </p:txBody>
      </p:sp>
      <p:sp>
        <p:nvSpPr>
          <p:cNvPr id="16" name="Rektangel 15"/>
          <p:cNvSpPr/>
          <p:nvPr/>
        </p:nvSpPr>
        <p:spPr>
          <a:xfrm>
            <a:off x="3090863" y="1536702"/>
            <a:ext cx="5199063" cy="619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sv-SE"/>
          </a:p>
        </p:txBody>
      </p:sp>
      <p:sp>
        <p:nvSpPr>
          <p:cNvPr id="17" name="Rektangel 16"/>
          <p:cNvSpPr/>
          <p:nvPr/>
        </p:nvSpPr>
        <p:spPr>
          <a:xfrm>
            <a:off x="2085975" y="4926013"/>
            <a:ext cx="2520951" cy="365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sv-SE"/>
          </a:p>
        </p:txBody>
      </p:sp>
      <p:sp>
        <p:nvSpPr>
          <p:cNvPr id="18" name="Rektangel 17"/>
          <p:cNvSpPr/>
          <p:nvPr/>
        </p:nvSpPr>
        <p:spPr>
          <a:xfrm>
            <a:off x="6953250" y="4940302"/>
            <a:ext cx="2520951" cy="365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sv-SE"/>
          </a:p>
        </p:txBody>
      </p:sp>
      <p:pic>
        <p:nvPicPr>
          <p:cNvPr id="15375" name="Bildobjekt 4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35827" y="3794127"/>
            <a:ext cx="1287463" cy="1185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29" name="Rak 28"/>
          <p:cNvCxnSpPr/>
          <p:nvPr/>
        </p:nvCxnSpPr>
        <p:spPr>
          <a:xfrm flipH="1">
            <a:off x="6940552" y="1598613"/>
            <a:ext cx="1192213" cy="3346451"/>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Rak 29"/>
          <p:cNvCxnSpPr/>
          <p:nvPr/>
        </p:nvCxnSpPr>
        <p:spPr>
          <a:xfrm>
            <a:off x="8150227" y="1598613"/>
            <a:ext cx="1311275" cy="3346451"/>
          </a:xfrm>
          <a:prstGeom prst="line">
            <a:avLst/>
          </a:prstGeom>
        </p:spPr>
        <p:style>
          <a:lnRef idx="1">
            <a:schemeClr val="accent1"/>
          </a:lnRef>
          <a:fillRef idx="0">
            <a:schemeClr val="accent1"/>
          </a:fillRef>
          <a:effectRef idx="0">
            <a:schemeClr val="accent1"/>
          </a:effectRef>
          <a:fontRef idx="minor">
            <a:schemeClr val="tx1"/>
          </a:fontRef>
        </p:style>
      </p:cxnSp>
      <p:pic>
        <p:nvPicPr>
          <p:cNvPr id="15383" name="Bildobjekt 26"/>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8561390" y="1006477"/>
            <a:ext cx="1633537" cy="132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84" name="Bildobjekt 2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16288" y="3436940"/>
            <a:ext cx="1466851" cy="148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85" name="Bildobjekt 3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47057" y="1962152"/>
            <a:ext cx="1466851" cy="148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86" name="Bildobjekt 3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39913" y="3436940"/>
            <a:ext cx="1466851" cy="148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20" name="Rak 19"/>
          <p:cNvCxnSpPr>
            <a:endCxn id="17" idx="1"/>
          </p:cNvCxnSpPr>
          <p:nvPr/>
        </p:nvCxnSpPr>
        <p:spPr>
          <a:xfrm flipH="1">
            <a:off x="2085976" y="1598613"/>
            <a:ext cx="1192213" cy="3346451"/>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Rak 22"/>
          <p:cNvCxnSpPr>
            <a:endCxn id="17" idx="3"/>
          </p:cNvCxnSpPr>
          <p:nvPr/>
        </p:nvCxnSpPr>
        <p:spPr>
          <a:xfrm>
            <a:off x="3295652" y="1598613"/>
            <a:ext cx="1311275" cy="3346451"/>
          </a:xfrm>
          <a:prstGeom prst="line">
            <a:avLst/>
          </a:prstGeom>
        </p:spPr>
        <p:style>
          <a:lnRef idx="1">
            <a:schemeClr val="accent1"/>
          </a:lnRef>
          <a:fillRef idx="0">
            <a:schemeClr val="accent1"/>
          </a:fillRef>
          <a:effectRef idx="0">
            <a:schemeClr val="accent1"/>
          </a:effectRef>
          <a:fontRef idx="minor">
            <a:schemeClr val="tx1"/>
          </a:fontRef>
        </p:style>
      </p:cxnSp>
      <p:pic>
        <p:nvPicPr>
          <p:cNvPr id="32" name="Bild 31" descr="Fisk">
            <a:extLst>
              <a:ext uri="{FF2B5EF4-FFF2-40B4-BE49-F238E27FC236}">
                <a16:creationId xmlns:a16="http://schemas.microsoft.com/office/drawing/2014/main" id="{CF1DA284-9722-1B46-9B84-9084C5A6A304}"/>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421289" y="4468476"/>
            <a:ext cx="715140" cy="715140"/>
          </a:xfrm>
          <a:prstGeom prst="rect">
            <a:avLst/>
          </a:prstGeom>
        </p:spPr>
      </p:pic>
      <p:pic>
        <p:nvPicPr>
          <p:cNvPr id="33" name="Bild 32" descr="Äpple med hel fyllning">
            <a:extLst>
              <a:ext uri="{FF2B5EF4-FFF2-40B4-BE49-F238E27FC236}">
                <a16:creationId xmlns:a16="http://schemas.microsoft.com/office/drawing/2014/main" id="{BB13FD73-98AE-FE44-9F25-1B8E57987E6A}"/>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730480" y="2493906"/>
            <a:ext cx="470273" cy="470273"/>
          </a:xfrm>
          <a:prstGeom prst="rect">
            <a:avLst/>
          </a:prstGeom>
        </p:spPr>
      </p:pic>
      <p:pic>
        <p:nvPicPr>
          <p:cNvPr id="34" name="Bild 33" descr="Badkar med hel fyllning">
            <a:extLst>
              <a:ext uri="{FF2B5EF4-FFF2-40B4-BE49-F238E27FC236}">
                <a16:creationId xmlns:a16="http://schemas.microsoft.com/office/drawing/2014/main" id="{7CB2C1AC-C3C2-C746-80D1-79F073B6CA6F}"/>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029721" y="3473806"/>
            <a:ext cx="834911" cy="834911"/>
          </a:xfrm>
          <a:prstGeom prst="rect">
            <a:avLst/>
          </a:prstGeom>
        </p:spPr>
      </p:pic>
      <p:pic>
        <p:nvPicPr>
          <p:cNvPr id="35" name="Bild 34" descr="Öl med hel fyllning">
            <a:extLst>
              <a:ext uri="{FF2B5EF4-FFF2-40B4-BE49-F238E27FC236}">
                <a16:creationId xmlns:a16="http://schemas.microsoft.com/office/drawing/2014/main" id="{26AEA767-7173-A34B-9C88-54317B2E555F}"/>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8500453" y="3181968"/>
            <a:ext cx="574327" cy="574327"/>
          </a:xfrm>
          <a:prstGeom prst="rect">
            <a:avLst/>
          </a:prstGeom>
        </p:spPr>
      </p:pic>
      <p:pic>
        <p:nvPicPr>
          <p:cNvPr id="36" name="Bild 35" descr="Bil med hel fyllning">
            <a:extLst>
              <a:ext uri="{FF2B5EF4-FFF2-40B4-BE49-F238E27FC236}">
                <a16:creationId xmlns:a16="http://schemas.microsoft.com/office/drawing/2014/main" id="{ABD7DF9C-3CF7-854F-BC2B-3A2043F7C5F3}"/>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8230464" y="2692148"/>
            <a:ext cx="654334" cy="654334"/>
          </a:xfrm>
          <a:prstGeom prst="rect">
            <a:avLst/>
          </a:prstGeom>
        </p:spPr>
      </p:pic>
      <p:pic>
        <p:nvPicPr>
          <p:cNvPr id="37" name="Bild 36" descr="Ko med hel fyllning">
            <a:extLst>
              <a:ext uri="{FF2B5EF4-FFF2-40B4-BE49-F238E27FC236}">
                <a16:creationId xmlns:a16="http://schemas.microsoft.com/office/drawing/2014/main" id="{86E532F8-3CAA-D140-8BCE-BC056CECEF38}"/>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7449269" y="2856815"/>
            <a:ext cx="654334" cy="654334"/>
          </a:xfrm>
          <a:prstGeom prst="rect">
            <a:avLst/>
          </a:prstGeom>
        </p:spPr>
      </p:pic>
      <p:pic>
        <p:nvPicPr>
          <p:cNvPr id="38" name="Bild 37" descr="E-handel med hel fyllning">
            <a:extLst>
              <a:ext uri="{FF2B5EF4-FFF2-40B4-BE49-F238E27FC236}">
                <a16:creationId xmlns:a16="http://schemas.microsoft.com/office/drawing/2014/main" id="{A8261097-FCD1-2C4A-9608-7D4FED5969D6}"/>
              </a:ext>
            </a:extLst>
          </p:cNvPr>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7892183" y="2921480"/>
            <a:ext cx="574328" cy="574328"/>
          </a:xfrm>
          <a:prstGeom prst="rect">
            <a:avLst/>
          </a:prstGeom>
        </p:spPr>
      </p:pic>
      <p:pic>
        <p:nvPicPr>
          <p:cNvPr id="39" name="Bild 38" descr="Laptop kontur">
            <a:extLst>
              <a:ext uri="{FF2B5EF4-FFF2-40B4-BE49-F238E27FC236}">
                <a16:creationId xmlns:a16="http://schemas.microsoft.com/office/drawing/2014/main" id="{9745C58B-2487-AA46-AE71-36D181D0F3A9}"/>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8335747" y="4043462"/>
            <a:ext cx="654334" cy="654334"/>
          </a:xfrm>
          <a:prstGeom prst="rect">
            <a:avLst/>
          </a:prstGeom>
        </p:spPr>
      </p:pic>
      <p:pic>
        <p:nvPicPr>
          <p:cNvPr id="40" name="Bild 39" descr="Gran">
            <a:extLst>
              <a:ext uri="{FF2B5EF4-FFF2-40B4-BE49-F238E27FC236}">
                <a16:creationId xmlns:a16="http://schemas.microsoft.com/office/drawing/2014/main" id="{1395AC8C-ED85-9D45-B930-D357FD15A3AF}"/>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7806269" y="1714264"/>
            <a:ext cx="685196" cy="685196"/>
          </a:xfrm>
          <a:prstGeom prst="rect">
            <a:avLst/>
          </a:prstGeom>
        </p:spPr>
      </p:pic>
      <p:pic>
        <p:nvPicPr>
          <p:cNvPr id="41" name="Bildobjekt 3">
            <a:extLst>
              <a:ext uri="{FF2B5EF4-FFF2-40B4-BE49-F238E27FC236}">
                <a16:creationId xmlns:a16="http://schemas.microsoft.com/office/drawing/2014/main" id="{C00EBE2F-8956-D343-A7EF-936E96A2D76D}"/>
              </a:ext>
            </a:extLst>
          </p:cNvPr>
          <p:cNvPicPr>
            <a:picLocks noChangeAspect="1"/>
          </p:cNvPicPr>
          <p:nvPr/>
        </p:nvPicPr>
        <p:blipFill>
          <a:blip r:embed="rId24" cstate="email">
            <a:extLst>
              <a:ext uri="{28A0092B-C50C-407E-A947-70E740481C1C}">
                <a14:useLocalDpi xmlns:a14="http://schemas.microsoft.com/office/drawing/2010/main"/>
              </a:ext>
            </a:extLst>
          </a:blip>
          <a:srcRect/>
          <a:stretch>
            <a:fillRect/>
          </a:stretch>
        </p:blipFill>
        <p:spPr bwMode="auto">
          <a:xfrm>
            <a:off x="8205244" y="3699693"/>
            <a:ext cx="767666" cy="459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 name="Bild 41" descr="Timmerstuga med hel fyllning">
            <a:extLst>
              <a:ext uri="{FF2B5EF4-FFF2-40B4-BE49-F238E27FC236}">
                <a16:creationId xmlns:a16="http://schemas.microsoft.com/office/drawing/2014/main" id="{EDA8E617-1BFE-EE49-B856-FAC217A4391A}"/>
              </a:ext>
            </a:extLst>
          </p:cNvPr>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8110766" y="2271757"/>
            <a:ext cx="601633" cy="601633"/>
          </a:xfrm>
          <a:prstGeom prst="rect">
            <a:avLst/>
          </a:prstGeom>
        </p:spPr>
      </p:pic>
      <p:pic>
        <p:nvPicPr>
          <p:cNvPr id="44" name="Bild 43" descr="Äpple med hel fyllning">
            <a:extLst>
              <a:ext uri="{FF2B5EF4-FFF2-40B4-BE49-F238E27FC236}">
                <a16:creationId xmlns:a16="http://schemas.microsoft.com/office/drawing/2014/main" id="{6000960D-D6C5-194B-9504-681F35EF23B9}"/>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572049" y="2341965"/>
            <a:ext cx="470273" cy="470273"/>
          </a:xfrm>
          <a:prstGeom prst="rect">
            <a:avLst/>
          </a:prstGeom>
        </p:spPr>
      </p:pic>
      <p:pic>
        <p:nvPicPr>
          <p:cNvPr id="45" name="Bild 44" descr="Badkar med hel fyllning">
            <a:extLst>
              <a:ext uri="{FF2B5EF4-FFF2-40B4-BE49-F238E27FC236}">
                <a16:creationId xmlns:a16="http://schemas.microsoft.com/office/drawing/2014/main" id="{21928025-00B1-E34A-BD47-54A8456125B3}"/>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657680" y="3677691"/>
            <a:ext cx="834911" cy="834911"/>
          </a:xfrm>
          <a:prstGeom prst="rect">
            <a:avLst/>
          </a:prstGeom>
        </p:spPr>
      </p:pic>
      <p:pic>
        <p:nvPicPr>
          <p:cNvPr id="46" name="Bild 45" descr="Öl med hel fyllning">
            <a:extLst>
              <a:ext uri="{FF2B5EF4-FFF2-40B4-BE49-F238E27FC236}">
                <a16:creationId xmlns:a16="http://schemas.microsoft.com/office/drawing/2014/main" id="{79E2CD19-2820-C243-84AB-16AD93B37C05}"/>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8834354" y="3095820"/>
            <a:ext cx="574327" cy="574327"/>
          </a:xfrm>
          <a:prstGeom prst="rect">
            <a:avLst/>
          </a:prstGeom>
        </p:spPr>
      </p:pic>
      <p:pic>
        <p:nvPicPr>
          <p:cNvPr id="47" name="Bild 46" descr="Bil med hel fyllning">
            <a:extLst>
              <a:ext uri="{FF2B5EF4-FFF2-40B4-BE49-F238E27FC236}">
                <a16:creationId xmlns:a16="http://schemas.microsoft.com/office/drawing/2014/main" id="{04A3C809-D6C4-2844-B093-7C4B51ADFAFF}"/>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8593816" y="2819472"/>
            <a:ext cx="654334" cy="654334"/>
          </a:xfrm>
          <a:prstGeom prst="rect">
            <a:avLst/>
          </a:prstGeom>
        </p:spPr>
      </p:pic>
      <p:pic>
        <p:nvPicPr>
          <p:cNvPr id="48" name="Bild 47" descr="Ko med hel fyllning">
            <a:extLst>
              <a:ext uri="{FF2B5EF4-FFF2-40B4-BE49-F238E27FC236}">
                <a16:creationId xmlns:a16="http://schemas.microsoft.com/office/drawing/2014/main" id="{44D9BB17-FA3F-0249-A155-E07D14206F19}"/>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7080367" y="2656758"/>
            <a:ext cx="654334" cy="654334"/>
          </a:xfrm>
          <a:prstGeom prst="rect">
            <a:avLst/>
          </a:prstGeom>
        </p:spPr>
      </p:pic>
      <p:pic>
        <p:nvPicPr>
          <p:cNvPr id="49" name="Bild 48" descr="E-handel med hel fyllning">
            <a:extLst>
              <a:ext uri="{FF2B5EF4-FFF2-40B4-BE49-F238E27FC236}">
                <a16:creationId xmlns:a16="http://schemas.microsoft.com/office/drawing/2014/main" id="{1892570B-8BC2-0E42-B4D0-20496E51BDE6}"/>
              </a:ext>
            </a:extLst>
          </p:cNvPr>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7644425" y="3240815"/>
            <a:ext cx="574328" cy="574328"/>
          </a:xfrm>
          <a:prstGeom prst="rect">
            <a:avLst/>
          </a:prstGeom>
        </p:spPr>
      </p:pic>
      <p:pic>
        <p:nvPicPr>
          <p:cNvPr id="50" name="Bild 49" descr="Laptop kontur">
            <a:extLst>
              <a:ext uri="{FF2B5EF4-FFF2-40B4-BE49-F238E27FC236}">
                <a16:creationId xmlns:a16="http://schemas.microsoft.com/office/drawing/2014/main" id="{87442ED4-11BC-074A-980A-620E60149D63}"/>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8731680" y="3848023"/>
            <a:ext cx="654334" cy="654334"/>
          </a:xfrm>
          <a:prstGeom prst="rect">
            <a:avLst/>
          </a:prstGeom>
        </p:spPr>
      </p:pic>
      <p:pic>
        <p:nvPicPr>
          <p:cNvPr id="51" name="Bildobjekt 3">
            <a:extLst>
              <a:ext uri="{FF2B5EF4-FFF2-40B4-BE49-F238E27FC236}">
                <a16:creationId xmlns:a16="http://schemas.microsoft.com/office/drawing/2014/main" id="{5EB1BFBB-FC8F-124D-A795-618DC429825F}"/>
              </a:ext>
            </a:extLst>
          </p:cNvPr>
          <p:cNvPicPr>
            <a:picLocks noChangeAspect="1"/>
          </p:cNvPicPr>
          <p:nvPr/>
        </p:nvPicPr>
        <p:blipFill>
          <a:blip r:embed="rId24" cstate="email">
            <a:extLst>
              <a:ext uri="{28A0092B-C50C-407E-A947-70E740481C1C}">
                <a14:useLocalDpi xmlns:a14="http://schemas.microsoft.com/office/drawing/2010/main"/>
              </a:ext>
            </a:extLst>
          </a:blip>
          <a:srcRect/>
          <a:stretch>
            <a:fillRect/>
          </a:stretch>
        </p:blipFill>
        <p:spPr bwMode="auto">
          <a:xfrm>
            <a:off x="9315257" y="3429817"/>
            <a:ext cx="767666" cy="459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 name="Bild 51" descr="Timmerstuga med hel fyllning">
            <a:extLst>
              <a:ext uri="{FF2B5EF4-FFF2-40B4-BE49-F238E27FC236}">
                <a16:creationId xmlns:a16="http://schemas.microsoft.com/office/drawing/2014/main" id="{DD777EC9-A34F-6945-899B-E830A2059191}"/>
              </a:ext>
            </a:extLst>
          </p:cNvPr>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8473147" y="2201499"/>
            <a:ext cx="601633" cy="601633"/>
          </a:xfrm>
          <a:prstGeom prst="rect">
            <a:avLst/>
          </a:prstGeom>
        </p:spPr>
      </p:pic>
      <p:pic>
        <p:nvPicPr>
          <p:cNvPr id="53" name="Bild 52" descr="Gran">
            <a:extLst>
              <a:ext uri="{FF2B5EF4-FFF2-40B4-BE49-F238E27FC236}">
                <a16:creationId xmlns:a16="http://schemas.microsoft.com/office/drawing/2014/main" id="{66506F09-3BB1-D944-84BC-13F0FA80B56A}"/>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8088767" y="1490769"/>
            <a:ext cx="685196" cy="685196"/>
          </a:xfrm>
          <a:prstGeom prst="rect">
            <a:avLst/>
          </a:prstGeom>
        </p:spPr>
      </p:pic>
      <p:pic>
        <p:nvPicPr>
          <p:cNvPr id="54" name="Bild 53" descr="Gran">
            <a:extLst>
              <a:ext uri="{FF2B5EF4-FFF2-40B4-BE49-F238E27FC236}">
                <a16:creationId xmlns:a16="http://schemas.microsoft.com/office/drawing/2014/main" id="{4D5B41EE-2043-2847-852F-0BA92015F05D}"/>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7583301" y="1394490"/>
            <a:ext cx="685196" cy="685196"/>
          </a:xfrm>
          <a:prstGeom prst="rect">
            <a:avLst/>
          </a:prstGeom>
        </p:spPr>
      </p:pic>
      <p:pic>
        <p:nvPicPr>
          <p:cNvPr id="55" name="Bild 54" descr="Gran">
            <a:extLst>
              <a:ext uri="{FF2B5EF4-FFF2-40B4-BE49-F238E27FC236}">
                <a16:creationId xmlns:a16="http://schemas.microsoft.com/office/drawing/2014/main" id="{D567E8BC-7547-E442-B53D-D040C2FF7934}"/>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7484501" y="1898204"/>
            <a:ext cx="685196" cy="685196"/>
          </a:xfrm>
          <a:prstGeom prst="rect">
            <a:avLst/>
          </a:prstGeom>
        </p:spPr>
      </p:pic>
      <p:pic>
        <p:nvPicPr>
          <p:cNvPr id="56" name="Bild 55" descr="Gran">
            <a:extLst>
              <a:ext uri="{FF2B5EF4-FFF2-40B4-BE49-F238E27FC236}">
                <a16:creationId xmlns:a16="http://schemas.microsoft.com/office/drawing/2014/main" id="{A101DFD8-EF0C-6648-8526-B75CA2023476}"/>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7958669" y="1866664"/>
            <a:ext cx="685196" cy="685196"/>
          </a:xfrm>
          <a:prstGeom prst="rect">
            <a:avLst/>
          </a:prstGeom>
        </p:spPr>
      </p:pic>
      <p:pic>
        <p:nvPicPr>
          <p:cNvPr id="57" name="Bild 56" descr="Timmerstuga med hel fyllning">
            <a:extLst>
              <a:ext uri="{FF2B5EF4-FFF2-40B4-BE49-F238E27FC236}">
                <a16:creationId xmlns:a16="http://schemas.microsoft.com/office/drawing/2014/main" id="{49A9F843-DEBA-A44A-9999-FCFE5DC88CC0}"/>
              </a:ext>
            </a:extLst>
          </p:cNvPr>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8872054" y="2255635"/>
            <a:ext cx="601633" cy="601633"/>
          </a:xfrm>
          <a:prstGeom prst="rect">
            <a:avLst/>
          </a:prstGeom>
        </p:spPr>
      </p:pic>
      <p:pic>
        <p:nvPicPr>
          <p:cNvPr id="58" name="Bild 57" descr="Timmerstuga med hel fyllning">
            <a:extLst>
              <a:ext uri="{FF2B5EF4-FFF2-40B4-BE49-F238E27FC236}">
                <a16:creationId xmlns:a16="http://schemas.microsoft.com/office/drawing/2014/main" id="{D4C5E26E-31BD-DB4D-B74B-D97107A16C18}"/>
              </a:ext>
            </a:extLst>
          </p:cNvPr>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9280528" y="2378897"/>
            <a:ext cx="601633" cy="601633"/>
          </a:xfrm>
          <a:prstGeom prst="rect">
            <a:avLst/>
          </a:prstGeom>
        </p:spPr>
      </p:pic>
      <p:pic>
        <p:nvPicPr>
          <p:cNvPr id="59" name="Bild 58" descr="Äpple med hel fyllning">
            <a:extLst>
              <a:ext uri="{FF2B5EF4-FFF2-40B4-BE49-F238E27FC236}">
                <a16:creationId xmlns:a16="http://schemas.microsoft.com/office/drawing/2014/main" id="{73E51D4A-DE1B-5548-96D4-4EE51388A5C0}"/>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429962" y="2510257"/>
            <a:ext cx="470273" cy="470273"/>
          </a:xfrm>
          <a:prstGeom prst="rect">
            <a:avLst/>
          </a:prstGeom>
        </p:spPr>
      </p:pic>
      <p:pic>
        <p:nvPicPr>
          <p:cNvPr id="60" name="Bild 59" descr="Äpple med hel fyllning">
            <a:extLst>
              <a:ext uri="{FF2B5EF4-FFF2-40B4-BE49-F238E27FC236}">
                <a16:creationId xmlns:a16="http://schemas.microsoft.com/office/drawing/2014/main" id="{2AA7F23C-8C11-3F49-9B6D-872686B0E2D7}"/>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185934" y="2233241"/>
            <a:ext cx="470273" cy="470273"/>
          </a:xfrm>
          <a:prstGeom prst="rect">
            <a:avLst/>
          </a:prstGeom>
        </p:spPr>
      </p:pic>
      <p:pic>
        <p:nvPicPr>
          <p:cNvPr id="61" name="Bildobjekt 3">
            <a:extLst>
              <a:ext uri="{FF2B5EF4-FFF2-40B4-BE49-F238E27FC236}">
                <a16:creationId xmlns:a16="http://schemas.microsoft.com/office/drawing/2014/main" id="{71190C13-970F-5C44-BAD7-0A9E381585F3}"/>
              </a:ext>
            </a:extLst>
          </p:cNvPr>
          <p:cNvPicPr>
            <a:picLocks noChangeAspect="1"/>
          </p:cNvPicPr>
          <p:nvPr/>
        </p:nvPicPr>
        <p:blipFill>
          <a:blip r:embed="rId24" cstate="email">
            <a:extLst>
              <a:ext uri="{28A0092B-C50C-407E-A947-70E740481C1C}">
                <a14:useLocalDpi xmlns:a14="http://schemas.microsoft.com/office/drawing/2010/main"/>
              </a:ext>
            </a:extLst>
          </a:blip>
          <a:srcRect/>
          <a:stretch>
            <a:fillRect/>
          </a:stretch>
        </p:blipFill>
        <p:spPr bwMode="auto">
          <a:xfrm>
            <a:off x="8690886" y="3538469"/>
            <a:ext cx="767666" cy="459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2" name="Bild 61" descr="Ko med hel fyllning">
            <a:extLst>
              <a:ext uri="{FF2B5EF4-FFF2-40B4-BE49-F238E27FC236}">
                <a16:creationId xmlns:a16="http://schemas.microsoft.com/office/drawing/2014/main" id="{65F342FE-498A-E843-B8A0-BD266AC62983}"/>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6923041" y="3005916"/>
            <a:ext cx="654334" cy="654334"/>
          </a:xfrm>
          <a:prstGeom prst="rect">
            <a:avLst/>
          </a:prstGeom>
        </p:spPr>
      </p:pic>
      <p:pic>
        <p:nvPicPr>
          <p:cNvPr id="63" name="Bild 62" descr="Ko med hel fyllning">
            <a:extLst>
              <a:ext uri="{FF2B5EF4-FFF2-40B4-BE49-F238E27FC236}">
                <a16:creationId xmlns:a16="http://schemas.microsoft.com/office/drawing/2014/main" id="{96A1D79E-26FF-3C48-B36D-1529B7F74BFE}"/>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6465819" y="2743418"/>
            <a:ext cx="654334" cy="654334"/>
          </a:xfrm>
          <a:prstGeom prst="rect">
            <a:avLst/>
          </a:prstGeom>
        </p:spPr>
      </p:pic>
      <p:pic>
        <p:nvPicPr>
          <p:cNvPr id="64" name="Bild 63" descr="Bil med hel fyllning">
            <a:extLst>
              <a:ext uri="{FF2B5EF4-FFF2-40B4-BE49-F238E27FC236}">
                <a16:creationId xmlns:a16="http://schemas.microsoft.com/office/drawing/2014/main" id="{CFFE06C7-55E7-DB4D-8542-2E7490F5B418}"/>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8692840" y="2516839"/>
            <a:ext cx="654334" cy="654334"/>
          </a:xfrm>
          <a:prstGeom prst="rect">
            <a:avLst/>
          </a:prstGeom>
        </p:spPr>
      </p:pic>
      <p:pic>
        <p:nvPicPr>
          <p:cNvPr id="65" name="Bild 64" descr="Bil med hel fyllning">
            <a:extLst>
              <a:ext uri="{FF2B5EF4-FFF2-40B4-BE49-F238E27FC236}">
                <a16:creationId xmlns:a16="http://schemas.microsoft.com/office/drawing/2014/main" id="{CE83445B-0648-FB48-8EB4-E859CCC8DA98}"/>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9150524" y="2746916"/>
            <a:ext cx="654334" cy="654334"/>
          </a:xfrm>
          <a:prstGeom prst="rect">
            <a:avLst/>
          </a:prstGeom>
        </p:spPr>
      </p:pic>
      <p:pic>
        <p:nvPicPr>
          <p:cNvPr id="66" name="Bild 65" descr="E-handel med hel fyllning">
            <a:extLst>
              <a:ext uri="{FF2B5EF4-FFF2-40B4-BE49-F238E27FC236}">
                <a16:creationId xmlns:a16="http://schemas.microsoft.com/office/drawing/2014/main" id="{1D112815-9B24-5644-922D-7111C18FCA86}"/>
              </a:ext>
            </a:extLst>
          </p:cNvPr>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7796825" y="3393215"/>
            <a:ext cx="574328" cy="574328"/>
          </a:xfrm>
          <a:prstGeom prst="rect">
            <a:avLst/>
          </a:prstGeom>
        </p:spPr>
      </p:pic>
      <p:pic>
        <p:nvPicPr>
          <p:cNvPr id="67" name="Bild 66" descr="E-handel med hel fyllning">
            <a:extLst>
              <a:ext uri="{FF2B5EF4-FFF2-40B4-BE49-F238E27FC236}">
                <a16:creationId xmlns:a16="http://schemas.microsoft.com/office/drawing/2014/main" id="{ACB2E40C-8210-454E-A07B-3F3DCC300FC4}"/>
              </a:ext>
            </a:extLst>
          </p:cNvPr>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8063973" y="3237004"/>
            <a:ext cx="574328" cy="574328"/>
          </a:xfrm>
          <a:prstGeom prst="rect">
            <a:avLst/>
          </a:prstGeom>
        </p:spPr>
      </p:pic>
      <p:pic>
        <p:nvPicPr>
          <p:cNvPr id="68" name="Bild 67" descr="Badkar med hel fyllning">
            <a:extLst>
              <a:ext uri="{FF2B5EF4-FFF2-40B4-BE49-F238E27FC236}">
                <a16:creationId xmlns:a16="http://schemas.microsoft.com/office/drawing/2014/main" id="{6C216EE0-5BBC-9146-8A28-DB9ABFB54104}"/>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463881" y="3367111"/>
            <a:ext cx="834911" cy="834911"/>
          </a:xfrm>
          <a:prstGeom prst="rect">
            <a:avLst/>
          </a:prstGeom>
        </p:spPr>
      </p:pic>
      <p:pic>
        <p:nvPicPr>
          <p:cNvPr id="69" name="Bild 68" descr="Badkar med hel fyllning">
            <a:extLst>
              <a:ext uri="{FF2B5EF4-FFF2-40B4-BE49-F238E27FC236}">
                <a16:creationId xmlns:a16="http://schemas.microsoft.com/office/drawing/2014/main" id="{676BF746-BFF7-5044-A707-FFA54FD18B29}"/>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116840" y="3283388"/>
            <a:ext cx="834911" cy="834911"/>
          </a:xfrm>
          <a:prstGeom prst="rect">
            <a:avLst/>
          </a:prstGeom>
        </p:spPr>
      </p:pic>
      <p:pic>
        <p:nvPicPr>
          <p:cNvPr id="70" name="Bildobjekt 3">
            <a:extLst>
              <a:ext uri="{FF2B5EF4-FFF2-40B4-BE49-F238E27FC236}">
                <a16:creationId xmlns:a16="http://schemas.microsoft.com/office/drawing/2014/main" id="{4E05D057-8DAF-6A45-8BEC-D94DD5699499}"/>
              </a:ext>
            </a:extLst>
          </p:cNvPr>
          <p:cNvPicPr>
            <a:picLocks noChangeAspect="1"/>
          </p:cNvPicPr>
          <p:nvPr/>
        </p:nvPicPr>
        <p:blipFill>
          <a:blip r:embed="rId24" cstate="email">
            <a:extLst>
              <a:ext uri="{28A0092B-C50C-407E-A947-70E740481C1C}">
                <a14:useLocalDpi xmlns:a14="http://schemas.microsoft.com/office/drawing/2010/main"/>
              </a:ext>
            </a:extLst>
          </a:blip>
          <a:srcRect/>
          <a:stretch>
            <a:fillRect/>
          </a:stretch>
        </p:blipFill>
        <p:spPr bwMode="auto">
          <a:xfrm>
            <a:off x="9204974" y="3192502"/>
            <a:ext cx="767666" cy="459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2" name="Bild 71" descr="Laptop kontur">
            <a:extLst>
              <a:ext uri="{FF2B5EF4-FFF2-40B4-BE49-F238E27FC236}">
                <a16:creationId xmlns:a16="http://schemas.microsoft.com/office/drawing/2014/main" id="{BCFC25A9-48E1-2448-A47F-A329D16BEF4C}"/>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8884080" y="4000423"/>
            <a:ext cx="654334" cy="654334"/>
          </a:xfrm>
          <a:prstGeom prst="rect">
            <a:avLst/>
          </a:prstGeom>
        </p:spPr>
      </p:pic>
      <p:pic>
        <p:nvPicPr>
          <p:cNvPr id="73" name="Bild 72" descr="Laptop kontur">
            <a:extLst>
              <a:ext uri="{FF2B5EF4-FFF2-40B4-BE49-F238E27FC236}">
                <a16:creationId xmlns:a16="http://schemas.microsoft.com/office/drawing/2014/main" id="{1C23F6DB-1451-B944-BC0D-9D7F385F5B93}"/>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9167100" y="3762194"/>
            <a:ext cx="654334" cy="654334"/>
          </a:xfrm>
          <a:prstGeom prst="rect">
            <a:avLst/>
          </a:prstGeom>
        </p:spPr>
      </p:pic>
      <p:pic>
        <p:nvPicPr>
          <p:cNvPr id="74" name="Bild 73" descr="Fisk">
            <a:extLst>
              <a:ext uri="{FF2B5EF4-FFF2-40B4-BE49-F238E27FC236}">
                <a16:creationId xmlns:a16="http://schemas.microsoft.com/office/drawing/2014/main" id="{F5824983-7FBE-7341-8128-68A2A8E81FE4}"/>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710094" y="4216547"/>
            <a:ext cx="739181" cy="739181"/>
          </a:xfrm>
          <a:prstGeom prst="rect">
            <a:avLst/>
          </a:prstGeom>
        </p:spPr>
      </p:pic>
      <p:pic>
        <p:nvPicPr>
          <p:cNvPr id="75" name="Bild 74" descr="Fisk">
            <a:extLst>
              <a:ext uri="{FF2B5EF4-FFF2-40B4-BE49-F238E27FC236}">
                <a16:creationId xmlns:a16="http://schemas.microsoft.com/office/drawing/2014/main" id="{897237CF-2435-3547-8A57-E4B617C19115}"/>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993383" y="4448165"/>
            <a:ext cx="739181" cy="739181"/>
          </a:xfrm>
          <a:prstGeom prst="rect">
            <a:avLst/>
          </a:prstGeom>
        </p:spPr>
      </p:pic>
      <p:pic>
        <p:nvPicPr>
          <p:cNvPr id="76" name="Bild 75" descr="Fisk">
            <a:extLst>
              <a:ext uri="{FF2B5EF4-FFF2-40B4-BE49-F238E27FC236}">
                <a16:creationId xmlns:a16="http://schemas.microsoft.com/office/drawing/2014/main" id="{323F5DAA-03F7-E240-BEA5-6B46372AC7CC}"/>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271878" y="4189710"/>
            <a:ext cx="739181" cy="739181"/>
          </a:xfrm>
          <a:prstGeom prst="rect">
            <a:avLst/>
          </a:prstGeom>
        </p:spPr>
      </p:pic>
      <p:sp>
        <p:nvSpPr>
          <p:cNvPr id="71" name="textruta 70">
            <a:extLst>
              <a:ext uri="{FF2B5EF4-FFF2-40B4-BE49-F238E27FC236}">
                <a16:creationId xmlns:a16="http://schemas.microsoft.com/office/drawing/2014/main" id="{D1F9DC5B-AABF-4602-9772-0C933CE94E48}"/>
              </a:ext>
            </a:extLst>
          </p:cNvPr>
          <p:cNvSpPr txBox="1"/>
          <p:nvPr/>
        </p:nvSpPr>
        <p:spPr>
          <a:xfrm>
            <a:off x="11798135" y="6424551"/>
            <a:ext cx="368135" cy="369332"/>
          </a:xfrm>
          <a:prstGeom prst="rect">
            <a:avLst/>
          </a:prstGeom>
          <a:noFill/>
        </p:spPr>
        <p:txBody>
          <a:bodyPr wrap="square" rtlCol="0">
            <a:spAutoFit/>
          </a:bodyPr>
          <a:lstStyle/>
          <a:p>
            <a:r>
              <a:rPr lang="sv-SE" dirty="0">
                <a:solidFill>
                  <a:schemeClr val="bg1">
                    <a:lumMod val="65000"/>
                  </a:schemeClr>
                </a:solidFill>
              </a:rPr>
              <a:t>5</a:t>
            </a:r>
          </a:p>
        </p:txBody>
      </p:sp>
    </p:spTree>
    <p:extLst>
      <p:ext uri="{BB962C8B-B14F-4D97-AF65-F5344CB8AC3E}">
        <p14:creationId xmlns:p14="http://schemas.microsoft.com/office/powerpoint/2010/main" val="32127061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4B843179-4E67-4F31-AAB9-4A158B702A50}"/>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descr="En bild som visar mat, person, bricka, bord&#10;&#10;Automatiskt genererad beskrivning">
            <a:extLst>
              <a:ext uri="{FF2B5EF4-FFF2-40B4-BE49-F238E27FC236}">
                <a16:creationId xmlns:a16="http://schemas.microsoft.com/office/drawing/2014/main" id="{5994DEC6-786F-4177-B9F1-B76ABCCFBC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441325"/>
            <a:ext cx="12192000" cy="7740650"/>
          </a:xfrm>
          <a:prstGeom prst="rect">
            <a:avLst/>
          </a:prstGeom>
        </p:spPr>
      </p:pic>
      <p:sp>
        <p:nvSpPr>
          <p:cNvPr id="4" name="Rubrik 3">
            <a:extLst>
              <a:ext uri="{FF2B5EF4-FFF2-40B4-BE49-F238E27FC236}">
                <a16:creationId xmlns:a16="http://schemas.microsoft.com/office/drawing/2014/main" id="{8BD254A3-E2F1-475B-BE52-730DA189D44C}"/>
              </a:ext>
            </a:extLst>
          </p:cNvPr>
          <p:cNvSpPr>
            <a:spLocks noGrp="1"/>
          </p:cNvSpPr>
          <p:nvPr>
            <p:ph type="ctrTitle"/>
          </p:nvPr>
        </p:nvSpPr>
        <p:spPr>
          <a:xfrm>
            <a:off x="619940" y="286439"/>
            <a:ext cx="5990897" cy="1071563"/>
          </a:xfrm>
          <a:solidFill>
            <a:schemeClr val="accent5">
              <a:lumMod val="20000"/>
              <a:lumOff val="80000"/>
            </a:schemeClr>
          </a:solidFill>
          <a:ln>
            <a:solidFill>
              <a:schemeClr val="accent5">
                <a:lumMod val="75000"/>
              </a:schemeClr>
            </a:solidFill>
          </a:ln>
        </p:spPr>
        <p:txBody>
          <a:bodyPr>
            <a:normAutofit/>
          </a:bodyPr>
          <a:lstStyle/>
          <a:p>
            <a:pPr algn="ctr"/>
            <a:r>
              <a:rPr lang="sv-SE" dirty="0"/>
              <a:t>Matsvinn</a:t>
            </a:r>
          </a:p>
        </p:txBody>
      </p:sp>
      <p:sp>
        <p:nvSpPr>
          <p:cNvPr id="5" name="textruta 4">
            <a:extLst>
              <a:ext uri="{FF2B5EF4-FFF2-40B4-BE49-F238E27FC236}">
                <a16:creationId xmlns:a16="http://schemas.microsoft.com/office/drawing/2014/main" id="{48B59BDD-8778-4272-A25E-7326C1B2A60D}"/>
              </a:ext>
            </a:extLst>
          </p:cNvPr>
          <p:cNvSpPr txBox="1"/>
          <p:nvPr/>
        </p:nvSpPr>
        <p:spPr>
          <a:xfrm>
            <a:off x="11744697" y="6424551"/>
            <a:ext cx="421574" cy="369332"/>
          </a:xfrm>
          <a:prstGeom prst="rect">
            <a:avLst/>
          </a:prstGeom>
          <a:noFill/>
        </p:spPr>
        <p:txBody>
          <a:bodyPr wrap="square" rtlCol="0">
            <a:spAutoFit/>
          </a:bodyPr>
          <a:lstStyle/>
          <a:p>
            <a:r>
              <a:rPr lang="sv-SE" dirty="0"/>
              <a:t>50</a:t>
            </a:r>
          </a:p>
        </p:txBody>
      </p:sp>
    </p:spTree>
    <p:extLst>
      <p:ext uri="{BB962C8B-B14F-4D97-AF65-F5344CB8AC3E}">
        <p14:creationId xmlns:p14="http://schemas.microsoft.com/office/powerpoint/2010/main" val="1628554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3AAD9A7F-9AC4-4B23-B006-2EB726C53925}"/>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6F2A3633-0F45-438D-883D-17C63A124A2E}"/>
              </a:ext>
            </a:extLst>
          </p:cNvPr>
          <p:cNvSpPr>
            <a:spLocks noGrp="1"/>
          </p:cNvSpPr>
          <p:nvPr>
            <p:ph type="title"/>
          </p:nvPr>
        </p:nvSpPr>
        <p:spPr>
          <a:xfrm>
            <a:off x="838200" y="365125"/>
            <a:ext cx="9745717" cy="1325563"/>
          </a:xfrm>
        </p:spPr>
        <p:txBody>
          <a:bodyPr/>
          <a:lstStyle/>
          <a:p>
            <a:r>
              <a:rPr lang="sv-SE" dirty="0"/>
              <a:t>Göteborgsmodellen för mindre matsvinn</a:t>
            </a:r>
          </a:p>
        </p:txBody>
      </p:sp>
      <p:sp>
        <p:nvSpPr>
          <p:cNvPr id="11" name="textruta 10">
            <a:extLst>
              <a:ext uri="{FF2B5EF4-FFF2-40B4-BE49-F238E27FC236}">
                <a16:creationId xmlns:a16="http://schemas.microsoft.com/office/drawing/2014/main" id="{D7A75D98-0069-43C0-9AC4-94AB09C009E6}"/>
              </a:ext>
            </a:extLst>
          </p:cNvPr>
          <p:cNvSpPr txBox="1"/>
          <p:nvPr/>
        </p:nvSpPr>
        <p:spPr>
          <a:xfrm>
            <a:off x="8314178" y="1827762"/>
            <a:ext cx="2963918" cy="1465529"/>
          </a:xfrm>
          <a:prstGeom prst="rect">
            <a:avLst/>
          </a:prstGeom>
          <a:noFill/>
        </p:spPr>
        <p:txBody>
          <a:bodyPr wrap="square" rtlCol="0">
            <a:spAutoFit/>
          </a:bodyPr>
          <a:lstStyle/>
          <a:p>
            <a:pPr>
              <a:lnSpc>
                <a:spcPct val="107000"/>
              </a:lnSpc>
              <a:spcAft>
                <a:spcPts val="800"/>
              </a:spcAft>
            </a:pPr>
            <a:r>
              <a:rPr lang="sv-SE" sz="2400" dirty="0">
                <a:latin typeface="Calibri" panose="020F0502020204030204" pitchFamily="34" charset="0"/>
                <a:ea typeface="Calibri" panose="020F0502020204030204" pitchFamily="34" charset="0"/>
                <a:cs typeface="Times New Roman" panose="02020603050405020304" pitchFamily="18" charset="0"/>
              </a:rPr>
              <a:t>Minskat matsvinn:</a:t>
            </a:r>
          </a:p>
          <a:p>
            <a:pPr>
              <a:lnSpc>
                <a:spcPct val="107000"/>
              </a:lnSpc>
              <a:spcAft>
                <a:spcPts val="800"/>
              </a:spcAft>
            </a:pPr>
            <a:r>
              <a:rPr lang="sv-SE" sz="2400" dirty="0">
                <a:latin typeface="Calibri" panose="020F0502020204030204" pitchFamily="34" charset="0"/>
                <a:ea typeface="Calibri" panose="020F0502020204030204" pitchFamily="34" charset="0"/>
                <a:cs typeface="Times New Roman" panose="02020603050405020304" pitchFamily="18" charset="0"/>
              </a:rPr>
              <a:t>Total minskning 50 %</a:t>
            </a:r>
          </a:p>
          <a:p>
            <a:pPr>
              <a:lnSpc>
                <a:spcPct val="107000"/>
              </a:lnSpc>
              <a:spcAft>
                <a:spcPts val="800"/>
              </a:spcAft>
            </a:pPr>
            <a:r>
              <a:rPr lang="sv-SE" sz="2400" dirty="0">
                <a:latin typeface="Calibri" panose="020F0502020204030204" pitchFamily="34" charset="0"/>
                <a:ea typeface="Calibri" panose="020F0502020204030204" pitchFamily="34" charset="0"/>
                <a:cs typeface="Times New Roman" panose="02020603050405020304" pitchFamily="18" charset="0"/>
              </a:rPr>
              <a:t>Vissa kök 70 %</a:t>
            </a:r>
            <a:endParaRPr lang="sv-SE"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Bildobjekt 3" descr="engelbrekts fsk mäter matsvinn2.jpg">
            <a:extLst>
              <a:ext uri="{FF2B5EF4-FFF2-40B4-BE49-F238E27FC236}">
                <a16:creationId xmlns:a16="http://schemas.microsoft.com/office/drawing/2014/main" id="{88EBB440-DEC9-44C9-B4E6-AAF3B9D969E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827762"/>
            <a:ext cx="7246889" cy="5030238"/>
          </a:xfrm>
          <a:prstGeom prst="rect">
            <a:avLst/>
          </a:prstGeom>
        </p:spPr>
      </p:pic>
      <p:sp>
        <p:nvSpPr>
          <p:cNvPr id="6" name="textruta 5">
            <a:extLst>
              <a:ext uri="{FF2B5EF4-FFF2-40B4-BE49-F238E27FC236}">
                <a16:creationId xmlns:a16="http://schemas.microsoft.com/office/drawing/2014/main" id="{38804F9F-B8DA-4E5C-925D-2968AE04DDC1}"/>
              </a:ext>
            </a:extLst>
          </p:cNvPr>
          <p:cNvSpPr txBox="1"/>
          <p:nvPr/>
        </p:nvSpPr>
        <p:spPr>
          <a:xfrm>
            <a:off x="11744697" y="6424551"/>
            <a:ext cx="421574" cy="369332"/>
          </a:xfrm>
          <a:prstGeom prst="rect">
            <a:avLst/>
          </a:prstGeom>
          <a:noFill/>
        </p:spPr>
        <p:txBody>
          <a:bodyPr wrap="square" rtlCol="0">
            <a:spAutoFit/>
          </a:bodyPr>
          <a:lstStyle/>
          <a:p>
            <a:r>
              <a:rPr lang="sv-SE" dirty="0">
                <a:solidFill>
                  <a:schemeClr val="bg1">
                    <a:lumMod val="65000"/>
                  </a:schemeClr>
                </a:solidFill>
              </a:rPr>
              <a:t>51</a:t>
            </a:r>
          </a:p>
        </p:txBody>
      </p:sp>
    </p:spTree>
    <p:extLst>
      <p:ext uri="{BB962C8B-B14F-4D97-AF65-F5344CB8AC3E}">
        <p14:creationId xmlns:p14="http://schemas.microsoft.com/office/powerpoint/2010/main" val="203215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B56696-8DB5-47AB-9E0D-4D25FCE40422}"/>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innehåll 2">
            <a:extLst>
              <a:ext uri="{FF2B5EF4-FFF2-40B4-BE49-F238E27FC236}">
                <a16:creationId xmlns:a16="http://schemas.microsoft.com/office/drawing/2014/main" id="{F78BD048-F461-4F30-B9CE-445A1F98BCB1}"/>
              </a:ext>
            </a:extLst>
          </p:cNvPr>
          <p:cNvSpPr>
            <a:spLocks noGrp="1"/>
          </p:cNvSpPr>
          <p:nvPr>
            <p:ph idx="1"/>
          </p:nvPr>
        </p:nvSpPr>
        <p:spPr>
          <a:xfrm>
            <a:off x="7524520" y="1495702"/>
            <a:ext cx="2831335" cy="2800876"/>
          </a:xfrm>
        </p:spPr>
        <p:txBody>
          <a:bodyPr>
            <a:normAutofit/>
          </a:bodyPr>
          <a:lstStyle/>
          <a:p>
            <a:r>
              <a:rPr lang="sv-SE" dirty="0"/>
              <a:t>Mät och följ upp</a:t>
            </a:r>
          </a:p>
          <a:p>
            <a:r>
              <a:rPr lang="sv-SE" dirty="0"/>
              <a:t>Kökssvinn</a:t>
            </a:r>
          </a:p>
          <a:p>
            <a:r>
              <a:rPr lang="sv-SE" dirty="0"/>
              <a:t>Serveringssvinn</a:t>
            </a:r>
          </a:p>
          <a:p>
            <a:r>
              <a:rPr lang="sv-SE" dirty="0"/>
              <a:t>Tallrikssvinn</a:t>
            </a:r>
          </a:p>
        </p:txBody>
      </p:sp>
      <p:pic>
        <p:nvPicPr>
          <p:cNvPr id="5" name="Bildobjekt 4">
            <a:extLst>
              <a:ext uri="{FF2B5EF4-FFF2-40B4-BE49-F238E27FC236}">
                <a16:creationId xmlns:a16="http://schemas.microsoft.com/office/drawing/2014/main" id="{32E59C9B-FC99-48ED-9A6C-21491F97BDB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21001750">
            <a:off x="1568053" y="653589"/>
            <a:ext cx="4064573" cy="5706944"/>
          </a:xfrm>
          <a:prstGeom prst="rect">
            <a:avLst/>
          </a:prstGeom>
        </p:spPr>
      </p:pic>
      <p:sp>
        <p:nvSpPr>
          <p:cNvPr id="6" name="textruta 5">
            <a:extLst>
              <a:ext uri="{FF2B5EF4-FFF2-40B4-BE49-F238E27FC236}">
                <a16:creationId xmlns:a16="http://schemas.microsoft.com/office/drawing/2014/main" id="{0E61E741-1992-4584-A26E-E4FFFA0381BF}"/>
              </a:ext>
            </a:extLst>
          </p:cNvPr>
          <p:cNvSpPr txBox="1"/>
          <p:nvPr/>
        </p:nvSpPr>
        <p:spPr>
          <a:xfrm>
            <a:off x="11744697" y="6424551"/>
            <a:ext cx="421574" cy="369332"/>
          </a:xfrm>
          <a:prstGeom prst="rect">
            <a:avLst/>
          </a:prstGeom>
          <a:noFill/>
        </p:spPr>
        <p:txBody>
          <a:bodyPr wrap="square" rtlCol="0">
            <a:spAutoFit/>
          </a:bodyPr>
          <a:lstStyle/>
          <a:p>
            <a:r>
              <a:rPr lang="sv-SE" dirty="0">
                <a:solidFill>
                  <a:schemeClr val="bg1">
                    <a:lumMod val="65000"/>
                  </a:schemeClr>
                </a:solidFill>
              </a:rPr>
              <a:t>52</a:t>
            </a:r>
          </a:p>
        </p:txBody>
      </p:sp>
    </p:spTree>
    <p:extLst>
      <p:ext uri="{BB962C8B-B14F-4D97-AF65-F5344CB8AC3E}">
        <p14:creationId xmlns:p14="http://schemas.microsoft.com/office/powerpoint/2010/main" val="2681795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44793F34-908C-426F-80B2-C767A417A5E4}"/>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6F2A3633-0F45-438D-883D-17C63A124A2E}"/>
              </a:ext>
            </a:extLst>
          </p:cNvPr>
          <p:cNvSpPr>
            <a:spLocks noGrp="1"/>
          </p:cNvSpPr>
          <p:nvPr>
            <p:ph type="title"/>
          </p:nvPr>
        </p:nvSpPr>
        <p:spPr/>
        <p:txBody>
          <a:bodyPr/>
          <a:lstStyle/>
          <a:p>
            <a:r>
              <a:rPr lang="sv-SE"/>
              <a:t>Skolor i Skurup – minskat matsvinn!</a:t>
            </a:r>
            <a:endParaRPr lang="sv-SE" dirty="0"/>
          </a:p>
        </p:txBody>
      </p:sp>
      <p:sp>
        <p:nvSpPr>
          <p:cNvPr id="11" name="textruta 10">
            <a:extLst>
              <a:ext uri="{FF2B5EF4-FFF2-40B4-BE49-F238E27FC236}">
                <a16:creationId xmlns:a16="http://schemas.microsoft.com/office/drawing/2014/main" id="{D7A75D98-0069-43C0-9AC4-94AB09C009E6}"/>
              </a:ext>
            </a:extLst>
          </p:cNvPr>
          <p:cNvSpPr txBox="1"/>
          <p:nvPr/>
        </p:nvSpPr>
        <p:spPr>
          <a:xfrm>
            <a:off x="838200" y="1647096"/>
            <a:ext cx="7933660" cy="470000"/>
          </a:xfrm>
          <a:prstGeom prst="rect">
            <a:avLst/>
          </a:prstGeom>
          <a:noFill/>
        </p:spPr>
        <p:txBody>
          <a:bodyPr wrap="square" rtlCol="0">
            <a:spAutoFit/>
          </a:bodyPr>
          <a:lstStyle/>
          <a:p>
            <a:pPr>
              <a:lnSpc>
                <a:spcPct val="107000"/>
              </a:lnSpc>
              <a:spcAft>
                <a:spcPts val="800"/>
              </a:spcAft>
            </a:pPr>
            <a:r>
              <a:rPr lang="sv-SE" sz="2400" dirty="0">
                <a:effectLst/>
                <a:latin typeface="Calibri" panose="020F0502020204030204" pitchFamily="34" charset="0"/>
                <a:ea typeface="Calibri" panose="020F0502020204030204" pitchFamily="34" charset="0"/>
                <a:cs typeface="Times New Roman" panose="02020603050405020304" pitchFamily="18" charset="0"/>
              </a:rPr>
              <a:t>Serveringssvinn minskade 57 %     Tallrikssvinn minskade 12 %</a:t>
            </a:r>
          </a:p>
        </p:txBody>
      </p:sp>
      <p:sp>
        <p:nvSpPr>
          <p:cNvPr id="6" name="textruta 5">
            <a:extLst>
              <a:ext uri="{FF2B5EF4-FFF2-40B4-BE49-F238E27FC236}">
                <a16:creationId xmlns:a16="http://schemas.microsoft.com/office/drawing/2014/main" id="{2F078351-7491-4D0E-B237-514192040DE8}"/>
              </a:ext>
            </a:extLst>
          </p:cNvPr>
          <p:cNvSpPr txBox="1"/>
          <p:nvPr/>
        </p:nvSpPr>
        <p:spPr>
          <a:xfrm>
            <a:off x="11744697" y="6424551"/>
            <a:ext cx="421574" cy="369332"/>
          </a:xfrm>
          <a:prstGeom prst="rect">
            <a:avLst/>
          </a:prstGeom>
          <a:noFill/>
        </p:spPr>
        <p:txBody>
          <a:bodyPr wrap="square" rtlCol="0">
            <a:spAutoFit/>
          </a:bodyPr>
          <a:lstStyle/>
          <a:p>
            <a:r>
              <a:rPr lang="sv-SE" dirty="0">
                <a:solidFill>
                  <a:schemeClr val="bg1">
                    <a:lumMod val="65000"/>
                  </a:schemeClr>
                </a:solidFill>
              </a:rPr>
              <a:t>53</a:t>
            </a:r>
          </a:p>
        </p:txBody>
      </p:sp>
      <p:pic>
        <p:nvPicPr>
          <p:cNvPr id="10" name="Bildobjekt 1">
            <a:extLst>
              <a:ext uri="{FF2B5EF4-FFF2-40B4-BE49-F238E27FC236}">
                <a16:creationId xmlns:a16="http://schemas.microsoft.com/office/drawing/2014/main" id="{45C83274-3EFC-406E-9C67-F02B3810D3D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7638282" y="2343504"/>
            <a:ext cx="3513083" cy="4081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Bildobjekt 11" descr="En bild som visar inomhus, förbereder, rätt, lagar mat&#10;&#10;Automatiskt genererad beskrivning">
            <a:extLst>
              <a:ext uri="{FF2B5EF4-FFF2-40B4-BE49-F238E27FC236}">
                <a16:creationId xmlns:a16="http://schemas.microsoft.com/office/drawing/2014/main" id="{1628D3DF-ACC3-4DB0-9E48-8B70B49AB9A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8200" y="2343504"/>
            <a:ext cx="6121570" cy="4081047"/>
          </a:xfrm>
          <a:prstGeom prst="rect">
            <a:avLst/>
          </a:prstGeom>
        </p:spPr>
      </p:pic>
    </p:spTree>
    <p:extLst>
      <p:ext uri="{BB962C8B-B14F-4D97-AF65-F5344CB8AC3E}">
        <p14:creationId xmlns:p14="http://schemas.microsoft.com/office/powerpoint/2010/main" val="14917761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989793E6-9DBE-41C5-8CE2-9A12C17A3512}"/>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6F2A3633-0F45-438D-883D-17C63A124A2E}"/>
              </a:ext>
            </a:extLst>
          </p:cNvPr>
          <p:cNvSpPr>
            <a:spLocks noGrp="1"/>
          </p:cNvSpPr>
          <p:nvPr>
            <p:ph type="title"/>
          </p:nvPr>
        </p:nvSpPr>
        <p:spPr/>
        <p:txBody>
          <a:bodyPr/>
          <a:lstStyle/>
          <a:p>
            <a:r>
              <a:rPr lang="sv-SE" dirty="0"/>
              <a:t>Skolor i Helsingborg – minskat matsvinn!</a:t>
            </a:r>
          </a:p>
        </p:txBody>
      </p:sp>
      <p:pic>
        <p:nvPicPr>
          <p:cNvPr id="4" name="Bildobjekt 3" descr="En bild som visar person&#10;&#10;Automatiskt genererad beskrivning">
            <a:extLst>
              <a:ext uri="{FF2B5EF4-FFF2-40B4-BE49-F238E27FC236}">
                <a16:creationId xmlns:a16="http://schemas.microsoft.com/office/drawing/2014/main" id="{44BA66F7-9EFF-4F41-8D8B-94A23286A19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8200" y="2462705"/>
            <a:ext cx="4564117" cy="3423088"/>
          </a:xfrm>
          <a:prstGeom prst="rect">
            <a:avLst/>
          </a:prstGeom>
        </p:spPr>
      </p:pic>
      <p:pic>
        <p:nvPicPr>
          <p:cNvPr id="6" name="Bildobjekt 5">
            <a:extLst>
              <a:ext uri="{FF2B5EF4-FFF2-40B4-BE49-F238E27FC236}">
                <a16:creationId xmlns:a16="http://schemas.microsoft.com/office/drawing/2014/main" id="{F263D27F-B066-42E0-A044-40EF133C184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42144" y="2462705"/>
            <a:ext cx="6085488" cy="3423088"/>
          </a:xfrm>
          <a:prstGeom prst="rect">
            <a:avLst/>
          </a:prstGeom>
        </p:spPr>
      </p:pic>
      <p:sp>
        <p:nvSpPr>
          <p:cNvPr id="7" name="textruta 6">
            <a:extLst>
              <a:ext uri="{FF2B5EF4-FFF2-40B4-BE49-F238E27FC236}">
                <a16:creationId xmlns:a16="http://schemas.microsoft.com/office/drawing/2014/main" id="{F3828AE2-884B-4F11-8F16-1E54CDD50F96}"/>
              </a:ext>
            </a:extLst>
          </p:cNvPr>
          <p:cNvSpPr txBox="1"/>
          <p:nvPr/>
        </p:nvSpPr>
        <p:spPr>
          <a:xfrm>
            <a:off x="11744697" y="6424551"/>
            <a:ext cx="421574" cy="369332"/>
          </a:xfrm>
          <a:prstGeom prst="rect">
            <a:avLst/>
          </a:prstGeom>
          <a:noFill/>
        </p:spPr>
        <p:txBody>
          <a:bodyPr wrap="square" rtlCol="0">
            <a:spAutoFit/>
          </a:bodyPr>
          <a:lstStyle/>
          <a:p>
            <a:r>
              <a:rPr lang="sv-SE" dirty="0">
                <a:solidFill>
                  <a:schemeClr val="bg1">
                    <a:lumMod val="65000"/>
                  </a:schemeClr>
                </a:solidFill>
              </a:rPr>
              <a:t>54</a:t>
            </a:r>
          </a:p>
        </p:txBody>
      </p:sp>
      <p:sp>
        <p:nvSpPr>
          <p:cNvPr id="9" name="textruta 8">
            <a:extLst>
              <a:ext uri="{FF2B5EF4-FFF2-40B4-BE49-F238E27FC236}">
                <a16:creationId xmlns:a16="http://schemas.microsoft.com/office/drawing/2014/main" id="{99BA2CCC-2B34-41DD-8959-4A56957EF19C}"/>
              </a:ext>
            </a:extLst>
          </p:cNvPr>
          <p:cNvSpPr txBox="1"/>
          <p:nvPr/>
        </p:nvSpPr>
        <p:spPr>
          <a:xfrm>
            <a:off x="838200" y="1647096"/>
            <a:ext cx="9065964" cy="470000"/>
          </a:xfrm>
          <a:prstGeom prst="rect">
            <a:avLst/>
          </a:prstGeom>
          <a:noFill/>
        </p:spPr>
        <p:txBody>
          <a:bodyPr wrap="square" rtlCol="0">
            <a:spAutoFit/>
          </a:bodyPr>
          <a:lstStyle/>
          <a:p>
            <a:pPr>
              <a:lnSpc>
                <a:spcPct val="107000"/>
              </a:lnSpc>
              <a:spcAft>
                <a:spcPts val="800"/>
              </a:spcAft>
            </a:pPr>
            <a:r>
              <a:rPr lang="sv-SE" sz="2400" dirty="0">
                <a:effectLst/>
                <a:latin typeface="Calibri" panose="020F0502020204030204" pitchFamily="34" charset="0"/>
                <a:ea typeface="Calibri" panose="020F0502020204030204" pitchFamily="34" charset="0"/>
                <a:cs typeface="Times New Roman" panose="02020603050405020304" pitchFamily="18" charset="0"/>
              </a:rPr>
              <a:t>Minskat matsvinn 49 %        Minskade kostnade</a:t>
            </a:r>
            <a:r>
              <a:rPr lang="sv-SE" sz="2400" dirty="0">
                <a:latin typeface="Calibri" panose="020F0502020204030204" pitchFamily="34" charset="0"/>
                <a:ea typeface="Calibri" panose="020F0502020204030204" pitchFamily="34" charset="0"/>
                <a:cs typeface="Times New Roman" panose="02020603050405020304" pitchFamily="18" charset="0"/>
              </a:rPr>
              <a:t>r 1,9 miljoner kr per år </a:t>
            </a:r>
            <a:endParaRPr lang="sv-SE"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048765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E2515DE6-0E5C-4052-975F-C035160B630B}"/>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descr="En bild som visar person, utomhus, person, äldre&#10;&#10;Automatiskt genererad beskrivning">
            <a:extLst>
              <a:ext uri="{FF2B5EF4-FFF2-40B4-BE49-F238E27FC236}">
                <a16:creationId xmlns:a16="http://schemas.microsoft.com/office/drawing/2014/main" id="{F586C014-1818-4148-9D6D-1920EF27E12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12218507" cy="6872471"/>
          </a:xfrm>
          <a:prstGeom prst="rect">
            <a:avLst/>
          </a:prstGeom>
        </p:spPr>
      </p:pic>
      <p:sp>
        <p:nvSpPr>
          <p:cNvPr id="5" name="textruta 4">
            <a:extLst>
              <a:ext uri="{FF2B5EF4-FFF2-40B4-BE49-F238E27FC236}">
                <a16:creationId xmlns:a16="http://schemas.microsoft.com/office/drawing/2014/main" id="{63541EE7-5EA2-4093-AC9E-D0770ED0393C}"/>
              </a:ext>
            </a:extLst>
          </p:cNvPr>
          <p:cNvSpPr txBox="1"/>
          <p:nvPr/>
        </p:nvSpPr>
        <p:spPr>
          <a:xfrm>
            <a:off x="11744697" y="6424551"/>
            <a:ext cx="421574" cy="369332"/>
          </a:xfrm>
          <a:prstGeom prst="rect">
            <a:avLst/>
          </a:prstGeom>
          <a:noFill/>
        </p:spPr>
        <p:txBody>
          <a:bodyPr wrap="square" rtlCol="0">
            <a:spAutoFit/>
          </a:bodyPr>
          <a:lstStyle/>
          <a:p>
            <a:r>
              <a:rPr lang="sv-SE" dirty="0"/>
              <a:t>34</a:t>
            </a:r>
          </a:p>
        </p:txBody>
      </p:sp>
      <p:sp>
        <p:nvSpPr>
          <p:cNvPr id="7" name="Rubrik 3">
            <a:extLst>
              <a:ext uri="{FF2B5EF4-FFF2-40B4-BE49-F238E27FC236}">
                <a16:creationId xmlns:a16="http://schemas.microsoft.com/office/drawing/2014/main" id="{0BB85FC5-B4D0-4F75-A4AB-CB25ADD88D67}"/>
              </a:ext>
            </a:extLst>
          </p:cNvPr>
          <p:cNvSpPr txBox="1">
            <a:spLocks/>
          </p:cNvSpPr>
          <p:nvPr/>
        </p:nvSpPr>
        <p:spPr>
          <a:xfrm>
            <a:off x="3991148" y="5346021"/>
            <a:ext cx="7879243" cy="1249975"/>
          </a:xfrm>
          <a:prstGeom prst="rect">
            <a:avLst/>
          </a:prstGeom>
          <a:solidFill>
            <a:schemeClr val="accent5">
              <a:lumMod val="20000"/>
              <a:lumOff val="80000"/>
            </a:schemeClr>
          </a:solidFill>
          <a:ln>
            <a:solidFill>
              <a:schemeClr val="accent5">
                <a:lumMod val="75000"/>
              </a:schemeClr>
            </a:solid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1200"/>
              </a:spcAft>
            </a:pPr>
            <a:r>
              <a:rPr lang="sv-SE" dirty="0"/>
              <a:t>Information till hushåll</a:t>
            </a:r>
            <a:br>
              <a:rPr lang="sv-SE" sz="2700" dirty="0"/>
            </a:br>
            <a:r>
              <a:rPr lang="sv-SE" sz="1000" dirty="0">
                <a:solidFill>
                  <a:srgbClr val="DEEBF7"/>
                </a:solidFill>
              </a:rPr>
              <a:t>x</a:t>
            </a:r>
            <a:endParaRPr lang="sv-SE" sz="2700" dirty="0">
              <a:solidFill>
                <a:srgbClr val="DEEBF7"/>
              </a:solidFill>
            </a:endParaRPr>
          </a:p>
        </p:txBody>
      </p:sp>
      <p:sp>
        <p:nvSpPr>
          <p:cNvPr id="10" name="textruta 9">
            <a:extLst>
              <a:ext uri="{FF2B5EF4-FFF2-40B4-BE49-F238E27FC236}">
                <a16:creationId xmlns:a16="http://schemas.microsoft.com/office/drawing/2014/main" id="{F6EC30AC-A861-4B3B-A83A-8F155E961614}"/>
              </a:ext>
            </a:extLst>
          </p:cNvPr>
          <p:cNvSpPr txBox="1"/>
          <p:nvPr/>
        </p:nvSpPr>
        <p:spPr>
          <a:xfrm>
            <a:off x="11820409" y="6542332"/>
            <a:ext cx="421574" cy="369332"/>
          </a:xfrm>
          <a:prstGeom prst="rect">
            <a:avLst/>
          </a:prstGeom>
          <a:noFill/>
        </p:spPr>
        <p:txBody>
          <a:bodyPr wrap="square" rtlCol="0">
            <a:spAutoFit/>
          </a:bodyPr>
          <a:lstStyle/>
          <a:p>
            <a:r>
              <a:rPr lang="sv-SE" dirty="0">
                <a:solidFill>
                  <a:schemeClr val="bg1">
                    <a:lumMod val="65000"/>
                  </a:schemeClr>
                </a:solidFill>
              </a:rPr>
              <a:t>55</a:t>
            </a:r>
          </a:p>
        </p:txBody>
      </p:sp>
    </p:spTree>
    <p:extLst>
      <p:ext uri="{BB962C8B-B14F-4D97-AF65-F5344CB8AC3E}">
        <p14:creationId xmlns:p14="http://schemas.microsoft.com/office/powerpoint/2010/main" val="9321513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CCC36C12-F155-4AE9-B22D-4A46E31EBA91}"/>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a:extLst>
              <a:ext uri="{FF2B5EF4-FFF2-40B4-BE49-F238E27FC236}">
                <a16:creationId xmlns:a16="http://schemas.microsoft.com/office/drawing/2014/main" id="{EC2DB0F6-3E20-4F39-8DF0-CB9D63CF35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96222" y="-1"/>
            <a:ext cx="5495778" cy="6869723"/>
          </a:xfrm>
          <a:prstGeom prst="rect">
            <a:avLst/>
          </a:prstGeom>
        </p:spPr>
      </p:pic>
      <p:sp>
        <p:nvSpPr>
          <p:cNvPr id="2" name="Rubrik 1">
            <a:extLst>
              <a:ext uri="{FF2B5EF4-FFF2-40B4-BE49-F238E27FC236}">
                <a16:creationId xmlns:a16="http://schemas.microsoft.com/office/drawing/2014/main" id="{EA55325E-16F7-437E-AA3E-BDF4612208BC}"/>
              </a:ext>
            </a:extLst>
          </p:cNvPr>
          <p:cNvSpPr>
            <a:spLocks noGrp="1"/>
          </p:cNvSpPr>
          <p:nvPr>
            <p:ph type="title"/>
          </p:nvPr>
        </p:nvSpPr>
        <p:spPr/>
        <p:txBody>
          <a:bodyPr/>
          <a:lstStyle/>
          <a:p>
            <a:r>
              <a:rPr lang="sv-SE" dirty="0"/>
              <a:t>Minimeringsmästarna</a:t>
            </a:r>
          </a:p>
        </p:txBody>
      </p:sp>
      <p:sp>
        <p:nvSpPr>
          <p:cNvPr id="4" name="Platshållare för innehåll 3">
            <a:extLst>
              <a:ext uri="{FF2B5EF4-FFF2-40B4-BE49-F238E27FC236}">
                <a16:creationId xmlns:a16="http://schemas.microsoft.com/office/drawing/2014/main" id="{A8095A87-CFDA-4A49-B67E-E12F02AB1FD4}"/>
              </a:ext>
            </a:extLst>
          </p:cNvPr>
          <p:cNvSpPr>
            <a:spLocks noGrp="1"/>
          </p:cNvSpPr>
          <p:nvPr>
            <p:ph idx="1"/>
          </p:nvPr>
        </p:nvSpPr>
        <p:spPr>
          <a:xfrm>
            <a:off x="954518" y="1448662"/>
            <a:ext cx="11237482" cy="4550692"/>
          </a:xfrm>
        </p:spPr>
        <p:txBody>
          <a:bodyPr>
            <a:normAutofit/>
          </a:bodyPr>
          <a:lstStyle/>
          <a:p>
            <a:pPr marL="0" indent="0">
              <a:buNone/>
            </a:pPr>
            <a:endParaRPr lang="sv-SE" b="1" dirty="0"/>
          </a:p>
          <a:p>
            <a:pPr marL="0" indent="0">
              <a:buNone/>
            </a:pPr>
            <a:endParaRPr lang="sv-SE" b="1" dirty="0"/>
          </a:p>
          <a:p>
            <a:pPr marL="0" indent="0">
              <a:buNone/>
            </a:pPr>
            <a:r>
              <a:rPr lang="sv-SE" dirty="0"/>
              <a:t>Halvering av avfallsmängderna</a:t>
            </a:r>
          </a:p>
          <a:p>
            <a:pPr marL="0" indent="0">
              <a:buNone/>
            </a:pPr>
            <a:endParaRPr lang="sv-SE" dirty="0"/>
          </a:p>
          <a:p>
            <a:pPr marL="0" indent="0">
              <a:buNone/>
            </a:pPr>
            <a:r>
              <a:rPr lang="sv-SE" dirty="0"/>
              <a:t>Många bieffekter</a:t>
            </a:r>
          </a:p>
          <a:p>
            <a:pPr marL="0" indent="0">
              <a:buNone/>
            </a:pPr>
            <a:r>
              <a:rPr lang="sv-SE" dirty="0"/>
              <a:t> </a:t>
            </a:r>
          </a:p>
          <a:p>
            <a:endParaRPr lang="sv-SE" dirty="0"/>
          </a:p>
          <a:p>
            <a:endParaRPr lang="sv-SE" dirty="0"/>
          </a:p>
        </p:txBody>
      </p:sp>
      <p:sp>
        <p:nvSpPr>
          <p:cNvPr id="5" name="textruta 4">
            <a:extLst>
              <a:ext uri="{FF2B5EF4-FFF2-40B4-BE49-F238E27FC236}">
                <a16:creationId xmlns:a16="http://schemas.microsoft.com/office/drawing/2014/main" id="{0918B287-F01A-4D89-8B2E-B219A4E86483}"/>
              </a:ext>
            </a:extLst>
          </p:cNvPr>
          <p:cNvSpPr txBox="1"/>
          <p:nvPr/>
        </p:nvSpPr>
        <p:spPr>
          <a:xfrm>
            <a:off x="11744697" y="6424551"/>
            <a:ext cx="421574" cy="369332"/>
          </a:xfrm>
          <a:prstGeom prst="rect">
            <a:avLst/>
          </a:prstGeom>
          <a:noFill/>
        </p:spPr>
        <p:txBody>
          <a:bodyPr wrap="square" rtlCol="0">
            <a:spAutoFit/>
          </a:bodyPr>
          <a:lstStyle/>
          <a:p>
            <a:r>
              <a:rPr lang="sv-SE" dirty="0">
                <a:solidFill>
                  <a:schemeClr val="bg1"/>
                </a:solidFill>
              </a:rPr>
              <a:t>56</a:t>
            </a:r>
          </a:p>
        </p:txBody>
      </p:sp>
    </p:spTree>
    <p:extLst>
      <p:ext uri="{BB962C8B-B14F-4D97-AF65-F5344CB8AC3E}">
        <p14:creationId xmlns:p14="http://schemas.microsoft.com/office/powerpoint/2010/main" val="199960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3C6CD413-CA6B-4759-9AE7-7D89D23F37FD}"/>
              </a:ext>
            </a:extLst>
          </p:cNvPr>
          <p:cNvSpPr/>
          <p:nvPr/>
        </p:nvSpPr>
        <p:spPr>
          <a:xfrm>
            <a:off x="152400" y="15240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Bildobjekt 6" descr="En bild som visar text, kvinna, person, stående&#10;&#10;Automatiskt genererad beskrivning">
            <a:extLst>
              <a:ext uri="{FF2B5EF4-FFF2-40B4-BE49-F238E27FC236}">
                <a16:creationId xmlns:a16="http://schemas.microsoft.com/office/drawing/2014/main" id="{242D201E-B646-4D53-B775-CFBC1BA41F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730" y="0"/>
            <a:ext cx="12459255" cy="7008331"/>
          </a:xfrm>
          <a:prstGeom prst="rect">
            <a:avLst/>
          </a:prstGeom>
        </p:spPr>
      </p:pic>
      <p:sp>
        <p:nvSpPr>
          <p:cNvPr id="4" name="Rubrik 3">
            <a:extLst>
              <a:ext uri="{FF2B5EF4-FFF2-40B4-BE49-F238E27FC236}">
                <a16:creationId xmlns:a16="http://schemas.microsoft.com/office/drawing/2014/main" id="{8BD254A3-E2F1-475B-BE52-730DA189D44C}"/>
              </a:ext>
            </a:extLst>
          </p:cNvPr>
          <p:cNvSpPr>
            <a:spLocks noGrp="1"/>
          </p:cNvSpPr>
          <p:nvPr>
            <p:ph type="ctrTitle"/>
          </p:nvPr>
        </p:nvSpPr>
        <p:spPr>
          <a:xfrm>
            <a:off x="392493" y="4021382"/>
            <a:ext cx="7417941" cy="2587835"/>
          </a:xfrm>
          <a:solidFill>
            <a:schemeClr val="accent6">
              <a:lumMod val="40000"/>
              <a:lumOff val="60000"/>
            </a:schemeClr>
          </a:solidFill>
          <a:ln>
            <a:solidFill>
              <a:schemeClr val="accent6">
                <a:lumMod val="75000"/>
              </a:schemeClr>
            </a:solidFill>
          </a:ln>
        </p:spPr>
        <p:txBody>
          <a:bodyPr>
            <a:normAutofit/>
          </a:bodyPr>
          <a:lstStyle/>
          <a:p>
            <a:pPr algn="ctr"/>
            <a:r>
              <a:rPr lang="sv-SE" dirty="0"/>
              <a:t>Att arbeta strategiskt för resurssmart materialanvändning</a:t>
            </a:r>
          </a:p>
        </p:txBody>
      </p:sp>
      <p:sp>
        <p:nvSpPr>
          <p:cNvPr id="6" name="Underrubrik 5">
            <a:extLst>
              <a:ext uri="{FF2B5EF4-FFF2-40B4-BE49-F238E27FC236}">
                <a16:creationId xmlns:a16="http://schemas.microsoft.com/office/drawing/2014/main" id="{B24CFE7D-2885-4420-A0FD-B72AA06484FB}"/>
              </a:ext>
            </a:extLst>
          </p:cNvPr>
          <p:cNvSpPr>
            <a:spLocks noGrp="1"/>
          </p:cNvSpPr>
          <p:nvPr>
            <p:ph type="subTitle" idx="1"/>
          </p:nvPr>
        </p:nvSpPr>
        <p:spPr>
          <a:xfrm>
            <a:off x="6953392" y="6141432"/>
            <a:ext cx="5648347" cy="566237"/>
          </a:xfrm>
        </p:spPr>
        <p:txBody>
          <a:bodyPr/>
          <a:lstStyle/>
          <a:p>
            <a:r>
              <a:rPr lang="sv-SE" dirty="0">
                <a:solidFill>
                  <a:schemeClr val="bg1"/>
                </a:solidFill>
              </a:rPr>
              <a:t>… i den egna verksamheten</a:t>
            </a:r>
          </a:p>
        </p:txBody>
      </p:sp>
      <p:sp>
        <p:nvSpPr>
          <p:cNvPr id="5" name="textruta 4">
            <a:extLst>
              <a:ext uri="{FF2B5EF4-FFF2-40B4-BE49-F238E27FC236}">
                <a16:creationId xmlns:a16="http://schemas.microsoft.com/office/drawing/2014/main" id="{695E1E61-920F-47B8-B7F8-D85635F43C17}"/>
              </a:ext>
            </a:extLst>
          </p:cNvPr>
          <p:cNvSpPr txBox="1"/>
          <p:nvPr/>
        </p:nvSpPr>
        <p:spPr>
          <a:xfrm>
            <a:off x="11744697" y="6424551"/>
            <a:ext cx="421574" cy="369332"/>
          </a:xfrm>
          <a:prstGeom prst="rect">
            <a:avLst/>
          </a:prstGeom>
          <a:noFill/>
        </p:spPr>
        <p:txBody>
          <a:bodyPr wrap="square" rtlCol="0">
            <a:spAutoFit/>
          </a:bodyPr>
          <a:lstStyle/>
          <a:p>
            <a:r>
              <a:rPr lang="sv-SE" dirty="0">
                <a:solidFill>
                  <a:schemeClr val="bg1">
                    <a:lumMod val="65000"/>
                  </a:schemeClr>
                </a:solidFill>
              </a:rPr>
              <a:t>57</a:t>
            </a:r>
          </a:p>
        </p:txBody>
      </p:sp>
    </p:spTree>
    <p:extLst>
      <p:ext uri="{BB962C8B-B14F-4D97-AF65-F5344CB8AC3E}">
        <p14:creationId xmlns:p14="http://schemas.microsoft.com/office/powerpoint/2010/main" val="39503167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969DE3E-522D-42AF-A3A6-DF84E63617C5}"/>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0B4F2706-41AC-45CA-95B2-ADB14D4ECF5F}"/>
              </a:ext>
            </a:extLst>
          </p:cNvPr>
          <p:cNvSpPr>
            <a:spLocks noGrp="1"/>
          </p:cNvSpPr>
          <p:nvPr>
            <p:ph type="title"/>
          </p:nvPr>
        </p:nvSpPr>
        <p:spPr/>
        <p:txBody>
          <a:bodyPr/>
          <a:lstStyle/>
          <a:p>
            <a:r>
              <a:rPr lang="sv-SE" dirty="0"/>
              <a:t>Framgångsfaktorer</a:t>
            </a:r>
          </a:p>
        </p:txBody>
      </p:sp>
      <p:sp>
        <p:nvSpPr>
          <p:cNvPr id="3" name="Platshållare för innehåll 2">
            <a:extLst>
              <a:ext uri="{FF2B5EF4-FFF2-40B4-BE49-F238E27FC236}">
                <a16:creationId xmlns:a16="http://schemas.microsoft.com/office/drawing/2014/main" id="{A9F980DE-2EF4-4545-B246-20FB820D2E34}"/>
              </a:ext>
            </a:extLst>
          </p:cNvPr>
          <p:cNvSpPr>
            <a:spLocks noGrp="1"/>
          </p:cNvSpPr>
          <p:nvPr>
            <p:ph idx="1"/>
          </p:nvPr>
        </p:nvSpPr>
        <p:spPr/>
        <p:txBody>
          <a:bodyPr/>
          <a:lstStyle/>
          <a:p>
            <a:r>
              <a:rPr lang="sv-SE" dirty="0"/>
              <a:t>Säkerställ ledarskap</a:t>
            </a:r>
          </a:p>
          <a:p>
            <a:r>
              <a:rPr lang="sv-SE" dirty="0"/>
              <a:t>Skapa delaktighet och engagemang</a:t>
            </a:r>
          </a:p>
          <a:p>
            <a:r>
              <a:rPr lang="sv-SE" dirty="0"/>
              <a:t>Samla erfarenhet</a:t>
            </a:r>
          </a:p>
          <a:p>
            <a:r>
              <a:rPr lang="sv-SE" dirty="0"/>
              <a:t>Följ upp</a:t>
            </a:r>
          </a:p>
          <a:p>
            <a:r>
              <a:rPr lang="sv-SE" dirty="0"/>
              <a:t>Tänk </a:t>
            </a:r>
            <a:r>
              <a:rPr lang="sv-SE" i="1" dirty="0"/>
              <a:t>verksamhetsutveckling</a:t>
            </a:r>
            <a:r>
              <a:rPr lang="sv-SE" dirty="0"/>
              <a:t> – arbeta långsiktigt </a:t>
            </a:r>
          </a:p>
        </p:txBody>
      </p:sp>
      <p:sp>
        <p:nvSpPr>
          <p:cNvPr id="4" name="textruta 3">
            <a:extLst>
              <a:ext uri="{FF2B5EF4-FFF2-40B4-BE49-F238E27FC236}">
                <a16:creationId xmlns:a16="http://schemas.microsoft.com/office/drawing/2014/main" id="{DA5153D2-CDC8-4AE0-A40E-77F6DA8F0433}"/>
              </a:ext>
            </a:extLst>
          </p:cNvPr>
          <p:cNvSpPr txBox="1"/>
          <p:nvPr/>
        </p:nvSpPr>
        <p:spPr>
          <a:xfrm>
            <a:off x="11744697" y="6424551"/>
            <a:ext cx="421574" cy="369332"/>
          </a:xfrm>
          <a:prstGeom prst="rect">
            <a:avLst/>
          </a:prstGeom>
          <a:noFill/>
        </p:spPr>
        <p:txBody>
          <a:bodyPr wrap="square" rtlCol="0">
            <a:spAutoFit/>
          </a:bodyPr>
          <a:lstStyle/>
          <a:p>
            <a:r>
              <a:rPr lang="sv-SE" dirty="0">
                <a:solidFill>
                  <a:schemeClr val="bg1">
                    <a:lumMod val="65000"/>
                  </a:schemeClr>
                </a:solidFill>
              </a:rPr>
              <a:t>58</a:t>
            </a:r>
          </a:p>
        </p:txBody>
      </p:sp>
    </p:spTree>
    <p:extLst>
      <p:ext uri="{BB962C8B-B14F-4D97-AF65-F5344CB8AC3E}">
        <p14:creationId xmlns:p14="http://schemas.microsoft.com/office/powerpoint/2010/main" val="39042087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C07EAA27-646C-427E-8140-50366DBFF81F}"/>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 name="Bildobjekt 2" descr="En bild som visar person, kvinna, golv, vägg&#10;&#10;Beskrivning genererad med mycket hög exakthet">
            <a:extLst>
              <a:ext uri="{FF2B5EF4-FFF2-40B4-BE49-F238E27FC236}">
                <a16:creationId xmlns:a16="http://schemas.microsoft.com/office/drawing/2014/main" id="{0CF38AC7-A097-4FDB-898B-4BA8367F4F6C}"/>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4700"/>
                    </a14:imgEffect>
                    <a14:imgEffect>
                      <a14:brightnessContrast bright="40000"/>
                    </a14:imgEffect>
                  </a14:imgLayer>
                </a14:imgProps>
              </a:ext>
              <a:ext uri="{28A0092B-C50C-407E-A947-70E740481C1C}">
                <a14:useLocalDpi xmlns:a14="http://schemas.microsoft.com/office/drawing/2010/main"/>
              </a:ext>
            </a:extLst>
          </a:blip>
          <a:srcRect/>
          <a:stretch/>
        </p:blipFill>
        <p:spPr>
          <a:xfrm>
            <a:off x="0" y="0"/>
            <a:ext cx="3327094" cy="6873902"/>
          </a:xfrm>
          <a:prstGeom prst="rect">
            <a:avLst/>
          </a:prstGeom>
        </p:spPr>
      </p:pic>
      <p:sp>
        <p:nvSpPr>
          <p:cNvPr id="4" name="textruta 3">
            <a:extLst>
              <a:ext uri="{FF2B5EF4-FFF2-40B4-BE49-F238E27FC236}">
                <a16:creationId xmlns:a16="http://schemas.microsoft.com/office/drawing/2014/main" id="{45276A1C-3901-4928-A778-7B26B6D6528F}"/>
              </a:ext>
            </a:extLst>
          </p:cNvPr>
          <p:cNvSpPr txBox="1"/>
          <p:nvPr/>
        </p:nvSpPr>
        <p:spPr>
          <a:xfrm>
            <a:off x="5001657" y="2062219"/>
            <a:ext cx="5205333" cy="1908215"/>
          </a:xfrm>
          <a:prstGeom prst="rect">
            <a:avLst/>
          </a:prstGeom>
          <a:noFill/>
        </p:spPr>
        <p:txBody>
          <a:bodyPr wrap="square" rtlCol="0">
            <a:spAutoFit/>
          </a:bodyPr>
          <a:lstStyle/>
          <a:p>
            <a:r>
              <a:rPr lang="sv-SE" sz="3200" dirty="0"/>
              <a:t>”Det handlar om mitt engagemang som ledare”</a:t>
            </a:r>
          </a:p>
          <a:p>
            <a:endParaRPr lang="sv-SE" i="1" dirty="0"/>
          </a:p>
          <a:p>
            <a:r>
              <a:rPr lang="sv-SE" i="1" dirty="0"/>
              <a:t>Ann-Christine Pettersson, enhetschef </a:t>
            </a:r>
            <a:r>
              <a:rPr lang="sv-SE" i="1" dirty="0" err="1"/>
              <a:t>Linegården</a:t>
            </a:r>
            <a:r>
              <a:rPr lang="sv-SE" i="1" dirty="0"/>
              <a:t> Lunds kommun</a:t>
            </a:r>
          </a:p>
        </p:txBody>
      </p:sp>
      <p:sp>
        <p:nvSpPr>
          <p:cNvPr id="5" name="Rubrik 1">
            <a:extLst>
              <a:ext uri="{FF2B5EF4-FFF2-40B4-BE49-F238E27FC236}">
                <a16:creationId xmlns:a16="http://schemas.microsoft.com/office/drawing/2014/main" id="{77B595FA-39A4-4DA3-B1B6-85BEF02146EB}"/>
              </a:ext>
            </a:extLst>
          </p:cNvPr>
          <p:cNvSpPr txBox="1">
            <a:spLocks/>
          </p:cNvSpPr>
          <p:nvPr/>
        </p:nvSpPr>
        <p:spPr>
          <a:xfrm>
            <a:off x="5001657" y="679506"/>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dirty="0"/>
              <a:t>Ledarskap</a:t>
            </a:r>
          </a:p>
        </p:txBody>
      </p:sp>
      <p:sp>
        <p:nvSpPr>
          <p:cNvPr id="6" name="textruta 5">
            <a:extLst>
              <a:ext uri="{FF2B5EF4-FFF2-40B4-BE49-F238E27FC236}">
                <a16:creationId xmlns:a16="http://schemas.microsoft.com/office/drawing/2014/main" id="{7F1919A8-5D7D-459D-8C8C-76C319180FAB}"/>
              </a:ext>
            </a:extLst>
          </p:cNvPr>
          <p:cNvSpPr txBox="1"/>
          <p:nvPr/>
        </p:nvSpPr>
        <p:spPr>
          <a:xfrm>
            <a:off x="11744697" y="6424551"/>
            <a:ext cx="421574" cy="369332"/>
          </a:xfrm>
          <a:prstGeom prst="rect">
            <a:avLst/>
          </a:prstGeom>
          <a:noFill/>
        </p:spPr>
        <p:txBody>
          <a:bodyPr wrap="square" rtlCol="0">
            <a:spAutoFit/>
          </a:bodyPr>
          <a:lstStyle/>
          <a:p>
            <a:r>
              <a:rPr lang="sv-SE" dirty="0">
                <a:solidFill>
                  <a:schemeClr val="bg1">
                    <a:lumMod val="65000"/>
                  </a:schemeClr>
                </a:solidFill>
              </a:rPr>
              <a:t>59</a:t>
            </a:r>
          </a:p>
        </p:txBody>
      </p:sp>
    </p:spTree>
    <p:extLst>
      <p:ext uri="{BB962C8B-B14F-4D97-AF65-F5344CB8AC3E}">
        <p14:creationId xmlns:p14="http://schemas.microsoft.com/office/powerpoint/2010/main" val="7491545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898FA1E3-185C-46B3-9838-A35AFCF25052}"/>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ruta 5">
            <a:extLst>
              <a:ext uri="{FF2B5EF4-FFF2-40B4-BE49-F238E27FC236}">
                <a16:creationId xmlns:a16="http://schemas.microsoft.com/office/drawing/2014/main" id="{85078A25-F9C0-4C77-9A47-6C96430A306F}"/>
              </a:ext>
            </a:extLst>
          </p:cNvPr>
          <p:cNvSpPr txBox="1"/>
          <p:nvPr/>
        </p:nvSpPr>
        <p:spPr>
          <a:xfrm>
            <a:off x="634302" y="5958952"/>
            <a:ext cx="2853732" cy="584775"/>
          </a:xfrm>
          <a:prstGeom prst="rect">
            <a:avLst/>
          </a:prstGeom>
          <a:noFill/>
        </p:spPr>
        <p:txBody>
          <a:bodyPr wrap="square" rtlCol="0">
            <a:spAutoFit/>
          </a:bodyPr>
          <a:lstStyle/>
          <a:p>
            <a:pPr algn="ctr"/>
            <a:r>
              <a:rPr lang="sv-SE" sz="3200" dirty="0"/>
              <a:t>2008</a:t>
            </a:r>
            <a:endParaRPr lang="sv-SE" sz="2400" dirty="0"/>
          </a:p>
        </p:txBody>
      </p:sp>
      <p:sp>
        <p:nvSpPr>
          <p:cNvPr id="7" name="textruta 6">
            <a:extLst>
              <a:ext uri="{FF2B5EF4-FFF2-40B4-BE49-F238E27FC236}">
                <a16:creationId xmlns:a16="http://schemas.microsoft.com/office/drawing/2014/main" id="{19EC8154-C1BE-4423-9708-E51269A03510}"/>
              </a:ext>
            </a:extLst>
          </p:cNvPr>
          <p:cNvSpPr txBox="1"/>
          <p:nvPr/>
        </p:nvSpPr>
        <p:spPr>
          <a:xfrm>
            <a:off x="8646399" y="313507"/>
            <a:ext cx="2853732" cy="584775"/>
          </a:xfrm>
          <a:prstGeom prst="rect">
            <a:avLst/>
          </a:prstGeom>
          <a:noFill/>
        </p:spPr>
        <p:txBody>
          <a:bodyPr wrap="square" rtlCol="0">
            <a:spAutoFit/>
          </a:bodyPr>
          <a:lstStyle/>
          <a:p>
            <a:pPr algn="ctr"/>
            <a:r>
              <a:rPr lang="sv-SE" sz="3200" dirty="0"/>
              <a:t>2018</a:t>
            </a:r>
          </a:p>
        </p:txBody>
      </p:sp>
      <p:pic>
        <p:nvPicPr>
          <p:cNvPr id="8" name="Bildobjekt 7">
            <a:extLst>
              <a:ext uri="{FF2B5EF4-FFF2-40B4-BE49-F238E27FC236}">
                <a16:creationId xmlns:a16="http://schemas.microsoft.com/office/drawing/2014/main" id="{F3518E74-64DA-481A-8308-C195A9A3D3CA}"/>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5007116" y="1290168"/>
            <a:ext cx="2079013" cy="1588135"/>
          </a:xfrm>
          <a:prstGeom prst="rect">
            <a:avLst/>
          </a:prstGeom>
        </p:spPr>
      </p:pic>
      <p:sp>
        <p:nvSpPr>
          <p:cNvPr id="9" name="textruta 8">
            <a:extLst>
              <a:ext uri="{FF2B5EF4-FFF2-40B4-BE49-F238E27FC236}">
                <a16:creationId xmlns:a16="http://schemas.microsoft.com/office/drawing/2014/main" id="{78E69EE5-9A03-49D8-BDC0-E70FD801511B}"/>
              </a:ext>
            </a:extLst>
          </p:cNvPr>
          <p:cNvSpPr txBox="1"/>
          <p:nvPr/>
        </p:nvSpPr>
        <p:spPr>
          <a:xfrm>
            <a:off x="4669134" y="3445329"/>
            <a:ext cx="2853732" cy="830997"/>
          </a:xfrm>
          <a:prstGeom prst="rect">
            <a:avLst/>
          </a:prstGeom>
          <a:noFill/>
        </p:spPr>
        <p:txBody>
          <a:bodyPr wrap="square" rtlCol="0">
            <a:spAutoFit/>
          </a:bodyPr>
          <a:lstStyle/>
          <a:p>
            <a:pPr algn="ctr"/>
            <a:r>
              <a:rPr lang="sv-SE" sz="2400" dirty="0"/>
              <a:t>Konsumtionen har ökat med 25 %</a:t>
            </a:r>
          </a:p>
        </p:txBody>
      </p:sp>
      <p:pic>
        <p:nvPicPr>
          <p:cNvPr id="3" name="Bildobjekt 2" descr="En bild som visar text, person, tecken, folksamling&#10;&#10;Automatiskt genererad beskrivning">
            <a:extLst>
              <a:ext uri="{FF2B5EF4-FFF2-40B4-BE49-F238E27FC236}">
                <a16:creationId xmlns:a16="http://schemas.microsoft.com/office/drawing/2014/main" id="{E426E1E9-3C44-4FC1-A8FE-CB53707DCD5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977071" y="992055"/>
            <a:ext cx="4214929" cy="5865945"/>
          </a:xfrm>
          <a:prstGeom prst="rect">
            <a:avLst/>
          </a:prstGeom>
        </p:spPr>
      </p:pic>
      <p:sp>
        <p:nvSpPr>
          <p:cNvPr id="12" name="textruta 11">
            <a:extLst>
              <a:ext uri="{FF2B5EF4-FFF2-40B4-BE49-F238E27FC236}">
                <a16:creationId xmlns:a16="http://schemas.microsoft.com/office/drawing/2014/main" id="{127ECD9D-2C15-4300-96E2-D36550237049}"/>
              </a:ext>
            </a:extLst>
          </p:cNvPr>
          <p:cNvSpPr txBox="1"/>
          <p:nvPr/>
        </p:nvSpPr>
        <p:spPr>
          <a:xfrm>
            <a:off x="11798135" y="6424551"/>
            <a:ext cx="368135" cy="369332"/>
          </a:xfrm>
          <a:prstGeom prst="rect">
            <a:avLst/>
          </a:prstGeom>
          <a:noFill/>
        </p:spPr>
        <p:txBody>
          <a:bodyPr wrap="square" rtlCol="0">
            <a:spAutoFit/>
          </a:bodyPr>
          <a:lstStyle/>
          <a:p>
            <a:r>
              <a:rPr lang="sv-SE" dirty="0">
                <a:solidFill>
                  <a:schemeClr val="bg1">
                    <a:lumMod val="65000"/>
                  </a:schemeClr>
                </a:solidFill>
              </a:rPr>
              <a:t>6</a:t>
            </a:r>
          </a:p>
        </p:txBody>
      </p:sp>
      <p:pic>
        <p:nvPicPr>
          <p:cNvPr id="5" name="Bildobjekt 4" descr="En bild som visar person, kostym, mikrofon&#10;&#10;Automatiskt genererad beskrivning">
            <a:extLst>
              <a:ext uri="{FF2B5EF4-FFF2-40B4-BE49-F238E27FC236}">
                <a16:creationId xmlns:a16="http://schemas.microsoft.com/office/drawing/2014/main" id="{6A2056C1-29B2-49D7-B79E-5EE897B341D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 y="-31534"/>
            <a:ext cx="4214930" cy="5943600"/>
          </a:xfrm>
          <a:prstGeom prst="rect">
            <a:avLst/>
          </a:prstGeom>
        </p:spPr>
      </p:pic>
    </p:spTree>
    <p:extLst>
      <p:ext uri="{BB962C8B-B14F-4D97-AF65-F5344CB8AC3E}">
        <p14:creationId xmlns:p14="http://schemas.microsoft.com/office/powerpoint/2010/main" val="102230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B19E55A3-D995-47DB-9FDF-4E5531D2EE90}"/>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innehåll 2">
            <a:extLst>
              <a:ext uri="{FF2B5EF4-FFF2-40B4-BE49-F238E27FC236}">
                <a16:creationId xmlns:a16="http://schemas.microsoft.com/office/drawing/2014/main" id="{ECD86DAB-336D-4A81-B81C-D7AAFFC3942C}"/>
              </a:ext>
            </a:extLst>
          </p:cNvPr>
          <p:cNvSpPr>
            <a:spLocks noGrp="1"/>
          </p:cNvSpPr>
          <p:nvPr>
            <p:ph idx="11"/>
          </p:nvPr>
        </p:nvSpPr>
        <p:spPr>
          <a:xfrm>
            <a:off x="697708" y="2360735"/>
            <a:ext cx="5044965" cy="4606912"/>
          </a:xfrm>
        </p:spPr>
        <p:txBody>
          <a:bodyPr/>
          <a:lstStyle/>
          <a:p>
            <a:pPr marL="0" indent="0">
              <a:buNone/>
            </a:pPr>
            <a:r>
              <a:rPr lang="sv-SE" sz="2400" dirty="0"/>
              <a:t>”Genom arbetet för att minska avfallet har vi fått bättre sammanhållning på förskolan. Alla personalgrupper jobbar mot samma mål och samarbetet har stärkts”. </a:t>
            </a:r>
          </a:p>
          <a:p>
            <a:pPr marL="0" indent="0">
              <a:buNone/>
            </a:pPr>
            <a:r>
              <a:rPr lang="sv-SE" sz="2000" i="1" dirty="0"/>
              <a:t>Maria Edberg, kock, Gropens Gård </a:t>
            </a:r>
            <a:br>
              <a:rPr lang="sv-SE" sz="2000" i="1" dirty="0"/>
            </a:br>
            <a:r>
              <a:rPr lang="sv-SE" sz="2000" i="1" dirty="0"/>
              <a:t>Göteborgs stad</a:t>
            </a:r>
          </a:p>
          <a:p>
            <a:pPr marL="0" indent="0">
              <a:buNone/>
            </a:pPr>
            <a:endParaRPr lang="sv-SE" dirty="0"/>
          </a:p>
          <a:p>
            <a:pPr marL="0" indent="0">
              <a:buNone/>
            </a:pPr>
            <a:endParaRPr lang="sv-SE" dirty="0"/>
          </a:p>
        </p:txBody>
      </p:sp>
      <p:sp>
        <p:nvSpPr>
          <p:cNvPr id="4" name="Platshållare för bildnummer 3">
            <a:extLst>
              <a:ext uri="{FF2B5EF4-FFF2-40B4-BE49-F238E27FC236}">
                <a16:creationId xmlns:a16="http://schemas.microsoft.com/office/drawing/2014/main" id="{981F4942-9955-46B5-B90A-F23F2883DEEB}"/>
              </a:ext>
            </a:extLst>
          </p:cNvPr>
          <p:cNvSpPr>
            <a:spLocks noGrp="1"/>
          </p:cNvSpPr>
          <p:nvPr>
            <p:ph type="sldNum" sz="quarter" idx="4"/>
          </p:nvPr>
        </p:nvSpPr>
        <p:spPr/>
        <p:txBody>
          <a:bodyPr/>
          <a:lstStyle/>
          <a:p>
            <a:fld id="{7DC35334-74D0-4DFF-B477-5D14C3FA108D}" type="slidenum">
              <a:rPr lang="sv-SE" smtClean="0"/>
              <a:pPr/>
              <a:t>60</a:t>
            </a:fld>
            <a:endParaRPr lang="sv-SE" dirty="0"/>
          </a:p>
        </p:txBody>
      </p:sp>
      <p:pic>
        <p:nvPicPr>
          <p:cNvPr id="5" name="Bildobjekt 4" descr="I:\01Förvaltningsgemensamt\01 Avfall\Skrota skräpet\SKROTA SKRÄPET - FÖREBYGGANDE\BILDER\BILDER OCH ILLUSTRATIONER\Johannas bilder till checklistor\Gropens Gård\återkoppling kök.jpg">
            <a:extLst>
              <a:ext uri="{FF2B5EF4-FFF2-40B4-BE49-F238E27FC236}">
                <a16:creationId xmlns:a16="http://schemas.microsoft.com/office/drawing/2014/main" id="{9B4DDD7E-4185-4D53-9A65-45E1BF042E12}"/>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7477387" y="0"/>
            <a:ext cx="4714613" cy="6858000"/>
          </a:xfrm>
          <a:prstGeom prst="rect">
            <a:avLst/>
          </a:prstGeom>
          <a:noFill/>
          <a:ln>
            <a:noFill/>
          </a:ln>
        </p:spPr>
      </p:pic>
      <p:sp>
        <p:nvSpPr>
          <p:cNvPr id="7" name="Rubrik 1">
            <a:extLst>
              <a:ext uri="{FF2B5EF4-FFF2-40B4-BE49-F238E27FC236}">
                <a16:creationId xmlns:a16="http://schemas.microsoft.com/office/drawing/2014/main" id="{EC316EDC-06AF-4764-9743-252C8FA24435}"/>
              </a:ext>
            </a:extLst>
          </p:cNvPr>
          <p:cNvSpPr>
            <a:spLocks noGrp="1"/>
          </p:cNvSpPr>
          <p:nvPr>
            <p:ph type="title"/>
          </p:nvPr>
        </p:nvSpPr>
        <p:spPr>
          <a:xfrm>
            <a:off x="697708" y="773221"/>
            <a:ext cx="6585961" cy="1325563"/>
          </a:xfrm>
        </p:spPr>
        <p:txBody>
          <a:bodyPr/>
          <a:lstStyle/>
          <a:p>
            <a:r>
              <a:rPr lang="sv-SE" dirty="0"/>
              <a:t>Delaktighet och engagemang</a:t>
            </a:r>
          </a:p>
        </p:txBody>
      </p:sp>
      <p:sp>
        <p:nvSpPr>
          <p:cNvPr id="6" name="textruta 5">
            <a:extLst>
              <a:ext uri="{FF2B5EF4-FFF2-40B4-BE49-F238E27FC236}">
                <a16:creationId xmlns:a16="http://schemas.microsoft.com/office/drawing/2014/main" id="{18BD43A3-BDBD-4A51-B477-5D92B68779A3}"/>
              </a:ext>
            </a:extLst>
          </p:cNvPr>
          <p:cNvSpPr txBox="1"/>
          <p:nvPr/>
        </p:nvSpPr>
        <p:spPr>
          <a:xfrm>
            <a:off x="11744697" y="6424551"/>
            <a:ext cx="421574" cy="369332"/>
          </a:xfrm>
          <a:prstGeom prst="rect">
            <a:avLst/>
          </a:prstGeom>
          <a:noFill/>
        </p:spPr>
        <p:txBody>
          <a:bodyPr wrap="square" rtlCol="0">
            <a:spAutoFit/>
          </a:bodyPr>
          <a:lstStyle/>
          <a:p>
            <a:r>
              <a:rPr lang="sv-SE" dirty="0">
                <a:solidFill>
                  <a:schemeClr val="bg1">
                    <a:lumMod val="50000"/>
                  </a:schemeClr>
                </a:solidFill>
              </a:rPr>
              <a:t>60</a:t>
            </a:r>
          </a:p>
        </p:txBody>
      </p:sp>
    </p:spTree>
    <p:extLst>
      <p:ext uri="{BB962C8B-B14F-4D97-AF65-F5344CB8AC3E}">
        <p14:creationId xmlns:p14="http://schemas.microsoft.com/office/powerpoint/2010/main" val="65881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3C62F77C-B227-4BB9-81D3-D702E65F4596}"/>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Bildobjekt 4">
            <a:extLst>
              <a:ext uri="{FF2B5EF4-FFF2-40B4-BE49-F238E27FC236}">
                <a16:creationId xmlns:a16="http://schemas.microsoft.com/office/drawing/2014/main" id="{FA25995D-EA6A-4729-B14D-B9AE757CDA5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122801" y="3465252"/>
            <a:ext cx="2138285" cy="302222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Rubrik 1"/>
          <p:cNvSpPr>
            <a:spLocks noGrp="1"/>
          </p:cNvSpPr>
          <p:nvPr>
            <p:ph type="title"/>
          </p:nvPr>
        </p:nvSpPr>
        <p:spPr>
          <a:xfrm>
            <a:off x="538766" y="796543"/>
            <a:ext cx="7016827" cy="637411"/>
          </a:xfrm>
        </p:spPr>
        <p:txBody>
          <a:bodyPr>
            <a:noAutofit/>
          </a:bodyPr>
          <a:lstStyle/>
          <a:p>
            <a:r>
              <a:rPr lang="sv-SE" dirty="0">
                <a:solidFill>
                  <a:schemeClr val="tx1"/>
                </a:solidFill>
              </a:rPr>
              <a:t>Samla erfarenhet</a:t>
            </a:r>
          </a:p>
        </p:txBody>
      </p:sp>
      <p:pic>
        <p:nvPicPr>
          <p:cNvPr id="4" name="Bildobjekt 3">
            <a:extLst>
              <a:ext uri="{FF2B5EF4-FFF2-40B4-BE49-F238E27FC236}">
                <a16:creationId xmlns:a16="http://schemas.microsoft.com/office/drawing/2014/main" id="{56DECB17-3E57-4626-BB8D-E07709336D4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815567" y="3480298"/>
            <a:ext cx="2103732" cy="305569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Bildobjekt 5">
            <a:extLst>
              <a:ext uri="{FF2B5EF4-FFF2-40B4-BE49-F238E27FC236}">
                <a16:creationId xmlns:a16="http://schemas.microsoft.com/office/drawing/2014/main" id="{D2D07076-E4B6-45A2-B663-B394E26A87D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361221" y="3516529"/>
            <a:ext cx="2194372" cy="305569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Bildobjekt 6">
            <a:extLst>
              <a:ext uri="{FF2B5EF4-FFF2-40B4-BE49-F238E27FC236}">
                <a16:creationId xmlns:a16="http://schemas.microsoft.com/office/drawing/2014/main" id="{9571AE9B-8217-4A70-81D9-99F94F3A33D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924329" y="3493801"/>
            <a:ext cx="2199995" cy="309527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2">
            <a:extLst>
              <a:ext uri="{FF2B5EF4-FFF2-40B4-BE49-F238E27FC236}">
                <a16:creationId xmlns:a16="http://schemas.microsoft.com/office/drawing/2014/main" id="{702F7625-B704-47DD-AD58-8B6928E2DFE2}"/>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634127" y="3564631"/>
            <a:ext cx="2114868" cy="297473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3">
            <a:extLst>
              <a:ext uri="{FF2B5EF4-FFF2-40B4-BE49-F238E27FC236}">
                <a16:creationId xmlns:a16="http://schemas.microsoft.com/office/drawing/2014/main" id="{7F2A4850-E003-4556-949E-386CA06EB658}"/>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317436" y="3528812"/>
            <a:ext cx="2086987" cy="29586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textruta 9">
            <a:extLst>
              <a:ext uri="{FF2B5EF4-FFF2-40B4-BE49-F238E27FC236}">
                <a16:creationId xmlns:a16="http://schemas.microsoft.com/office/drawing/2014/main" id="{207D35D0-5C4E-415E-B2A7-581E44B5F416}"/>
              </a:ext>
            </a:extLst>
          </p:cNvPr>
          <p:cNvSpPr txBox="1"/>
          <p:nvPr/>
        </p:nvSpPr>
        <p:spPr>
          <a:xfrm>
            <a:off x="538766" y="1839310"/>
            <a:ext cx="6547945" cy="1477328"/>
          </a:xfrm>
          <a:prstGeom prst="rect">
            <a:avLst/>
          </a:prstGeom>
          <a:noFill/>
        </p:spPr>
        <p:txBody>
          <a:bodyPr wrap="square" rtlCol="0">
            <a:spAutoFit/>
          </a:bodyPr>
          <a:lstStyle/>
          <a:p>
            <a:pPr marL="342900" indent="-342900">
              <a:buFont typeface="Arial" panose="020B0604020202020204" pitchFamily="34" charset="0"/>
              <a:buChar char="•"/>
            </a:pPr>
            <a:r>
              <a:rPr lang="sv-SE" sz="2400" dirty="0">
                <a:solidFill>
                  <a:srgbClr val="000000"/>
                </a:solidFill>
              </a:rPr>
              <a:t>Lär av andra!</a:t>
            </a:r>
          </a:p>
          <a:p>
            <a:pPr marL="342900" indent="-342900">
              <a:buFont typeface="Arial" panose="020B0604020202020204" pitchFamily="34" charset="0"/>
              <a:buChar char="•"/>
            </a:pPr>
            <a:r>
              <a:rPr lang="sv-SE" sz="2400" dirty="0">
                <a:solidFill>
                  <a:srgbClr val="000000"/>
                </a:solidFill>
              </a:rPr>
              <a:t>Använd befintliga metoder!</a:t>
            </a:r>
          </a:p>
          <a:p>
            <a:pPr marL="342900" indent="-342900">
              <a:buFont typeface="Arial" panose="020B0604020202020204" pitchFamily="34" charset="0"/>
              <a:buChar char="•"/>
            </a:pPr>
            <a:r>
              <a:rPr lang="sv-SE" sz="2400" dirty="0">
                <a:solidFill>
                  <a:srgbClr val="000000"/>
                </a:solidFill>
              </a:rPr>
              <a:t>Börja i liten skala – skapa ett eget pilotprojekt!</a:t>
            </a:r>
          </a:p>
          <a:p>
            <a:endParaRPr lang="sv-SE" dirty="0"/>
          </a:p>
        </p:txBody>
      </p:sp>
      <p:sp>
        <p:nvSpPr>
          <p:cNvPr id="11" name="textruta 10">
            <a:extLst>
              <a:ext uri="{FF2B5EF4-FFF2-40B4-BE49-F238E27FC236}">
                <a16:creationId xmlns:a16="http://schemas.microsoft.com/office/drawing/2014/main" id="{26301424-82C7-444A-A1DF-9B2000B518D1}"/>
              </a:ext>
            </a:extLst>
          </p:cNvPr>
          <p:cNvSpPr txBox="1"/>
          <p:nvPr/>
        </p:nvSpPr>
        <p:spPr>
          <a:xfrm>
            <a:off x="11744697" y="6424551"/>
            <a:ext cx="421574" cy="369332"/>
          </a:xfrm>
          <a:prstGeom prst="rect">
            <a:avLst/>
          </a:prstGeom>
          <a:noFill/>
        </p:spPr>
        <p:txBody>
          <a:bodyPr wrap="square" rtlCol="0">
            <a:spAutoFit/>
          </a:bodyPr>
          <a:lstStyle/>
          <a:p>
            <a:r>
              <a:rPr lang="sv-SE" dirty="0">
                <a:solidFill>
                  <a:schemeClr val="bg1">
                    <a:lumMod val="65000"/>
                  </a:schemeClr>
                </a:solidFill>
              </a:rPr>
              <a:t>61</a:t>
            </a:r>
          </a:p>
        </p:txBody>
      </p:sp>
      <p:pic>
        <p:nvPicPr>
          <p:cNvPr id="13" name="Bildobjekt 12">
            <a:extLst>
              <a:ext uri="{FF2B5EF4-FFF2-40B4-BE49-F238E27FC236}">
                <a16:creationId xmlns:a16="http://schemas.microsoft.com/office/drawing/2014/main" id="{922A9FE5-BB60-419E-9808-5A2BB2F4AFF4}"/>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rot="21282903">
            <a:off x="3751110" y="3151920"/>
            <a:ext cx="2485550" cy="3535005"/>
          </a:xfrm>
          <a:prstGeom prst="rect">
            <a:avLst/>
          </a:prstGeom>
          <a:effectLst>
            <a:outerShdw blurRad="50800" dist="38100" dir="2700000" algn="tl" rotWithShape="0">
              <a:prstClr val="black">
                <a:alpha val="40000"/>
              </a:prstClr>
            </a:outerShdw>
          </a:effectLst>
        </p:spPr>
      </p:pic>
      <p:pic>
        <p:nvPicPr>
          <p:cNvPr id="14" name="Bildobjekt 13">
            <a:extLst>
              <a:ext uri="{FF2B5EF4-FFF2-40B4-BE49-F238E27FC236}">
                <a16:creationId xmlns:a16="http://schemas.microsoft.com/office/drawing/2014/main" id="{97276170-799A-4CCF-AC0D-061B4D981D34}"/>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rot="21272499">
            <a:off x="9487757" y="3245009"/>
            <a:ext cx="2385086" cy="334882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66044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1" presetClass="exit" presetSubtype="0" fill="hold" nodeType="withEffect">
                                  <p:stCondLst>
                                    <p:cond delay="0"/>
                                  </p:stCondLst>
                                  <p:childTnLst>
                                    <p:set>
                                      <p:cBhvr>
                                        <p:cTn id="11" dur="1" fill="hold">
                                          <p:stCondLst>
                                            <p:cond delay="0"/>
                                          </p:stCondLst>
                                        </p:cTn>
                                        <p:tgtEl>
                                          <p:spTgt spid="9"/>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0"/>
                                          </p:stCondLst>
                                        </p:cTn>
                                        <p:tgtEl>
                                          <p:spTgt spid="8"/>
                                        </p:tgtEl>
                                        <p:attrNameLst>
                                          <p:attrName>style.visibility</p:attrName>
                                        </p:attrNameLst>
                                      </p:cBhvr>
                                      <p:to>
                                        <p:strVal val="hidden"/>
                                      </p:to>
                                    </p:set>
                                  </p:childTnLst>
                                </p:cTn>
                              </p:par>
                              <p:par>
                                <p:cTn id="14" presetID="1" presetClass="exit" presetSubtype="0" fill="hold" nodeType="withEffect">
                                  <p:stCondLst>
                                    <p:cond delay="0"/>
                                  </p:stCondLst>
                                  <p:childTnLst>
                                    <p:set>
                                      <p:cBhvr>
                                        <p:cTn id="15" dur="1" fill="hold">
                                          <p:stCondLst>
                                            <p:cond delay="0"/>
                                          </p:stCondLst>
                                        </p:cTn>
                                        <p:tgtEl>
                                          <p:spTgt spid="7"/>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6"/>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5"/>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childTnLst>
                                </p:cTn>
                              </p:par>
                              <p:par>
                                <p:cTn id="22" presetID="53" presetClass="entr" presetSubtype="16"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2" end="2"/>
                                            </p:txEl>
                                          </p:spTgt>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13"/>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4"/>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C4E60EF9-462D-4A8A-9E30-4E818F990802}"/>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p:cNvSpPr>
            <a:spLocks noGrp="1"/>
          </p:cNvSpPr>
          <p:nvPr>
            <p:ph type="title"/>
          </p:nvPr>
        </p:nvSpPr>
        <p:spPr>
          <a:xfrm>
            <a:off x="6729359" y="799171"/>
            <a:ext cx="7016827" cy="637411"/>
          </a:xfrm>
        </p:spPr>
        <p:txBody>
          <a:bodyPr>
            <a:noAutofit/>
          </a:bodyPr>
          <a:lstStyle/>
          <a:p>
            <a:r>
              <a:rPr lang="sv-SE" dirty="0">
                <a:solidFill>
                  <a:schemeClr val="tx1"/>
                </a:solidFill>
              </a:rPr>
              <a:t>Följ upp</a:t>
            </a:r>
          </a:p>
        </p:txBody>
      </p:sp>
      <p:sp>
        <p:nvSpPr>
          <p:cNvPr id="10" name="textruta 9">
            <a:extLst>
              <a:ext uri="{FF2B5EF4-FFF2-40B4-BE49-F238E27FC236}">
                <a16:creationId xmlns:a16="http://schemas.microsoft.com/office/drawing/2014/main" id="{207D35D0-5C4E-415E-B2A7-581E44B5F416}"/>
              </a:ext>
            </a:extLst>
          </p:cNvPr>
          <p:cNvSpPr txBox="1"/>
          <p:nvPr/>
        </p:nvSpPr>
        <p:spPr>
          <a:xfrm>
            <a:off x="6729359" y="1841938"/>
            <a:ext cx="6547945" cy="1477328"/>
          </a:xfrm>
          <a:prstGeom prst="rect">
            <a:avLst/>
          </a:prstGeom>
          <a:noFill/>
        </p:spPr>
        <p:txBody>
          <a:bodyPr wrap="square" rtlCol="0">
            <a:spAutoFit/>
          </a:bodyPr>
          <a:lstStyle/>
          <a:p>
            <a:pPr marL="342900" indent="-342900">
              <a:buFont typeface="Arial" panose="020B0604020202020204" pitchFamily="34" charset="0"/>
              <a:buChar char="•"/>
            </a:pPr>
            <a:r>
              <a:rPr lang="sv-SE" sz="2400" dirty="0">
                <a:solidFill>
                  <a:srgbClr val="000000"/>
                </a:solidFill>
              </a:rPr>
              <a:t>Slå fast ett utgångsläge</a:t>
            </a:r>
          </a:p>
          <a:p>
            <a:pPr marL="342900" indent="-342900">
              <a:buFont typeface="Arial" panose="020B0604020202020204" pitchFamily="34" charset="0"/>
              <a:buChar char="•"/>
            </a:pPr>
            <a:r>
              <a:rPr lang="sv-SE" sz="2400" dirty="0">
                <a:solidFill>
                  <a:srgbClr val="000000"/>
                </a:solidFill>
              </a:rPr>
              <a:t>Mät regelbundet</a:t>
            </a:r>
          </a:p>
          <a:p>
            <a:pPr marL="342900" indent="-342900">
              <a:buFont typeface="Arial" panose="020B0604020202020204" pitchFamily="34" charset="0"/>
              <a:buChar char="•"/>
            </a:pPr>
            <a:r>
              <a:rPr lang="sv-SE" sz="2400" dirty="0">
                <a:solidFill>
                  <a:srgbClr val="000000"/>
                </a:solidFill>
              </a:rPr>
              <a:t>Fira framgångar</a:t>
            </a:r>
          </a:p>
          <a:p>
            <a:endParaRPr lang="sv-SE" dirty="0"/>
          </a:p>
        </p:txBody>
      </p:sp>
      <p:pic>
        <p:nvPicPr>
          <p:cNvPr id="11" name="Bildobjekt 10">
            <a:extLst>
              <a:ext uri="{FF2B5EF4-FFF2-40B4-BE49-F238E27FC236}">
                <a16:creationId xmlns:a16="http://schemas.microsoft.com/office/drawing/2014/main" id="{7E7ADC22-591F-4FB1-B8DD-911C2A63A08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677"/>
            <a:ext cx="4659952" cy="6858677"/>
          </a:xfrm>
          <a:prstGeom prst="rect">
            <a:avLst/>
          </a:prstGeom>
        </p:spPr>
      </p:pic>
      <p:sp>
        <p:nvSpPr>
          <p:cNvPr id="5" name="textruta 4">
            <a:extLst>
              <a:ext uri="{FF2B5EF4-FFF2-40B4-BE49-F238E27FC236}">
                <a16:creationId xmlns:a16="http://schemas.microsoft.com/office/drawing/2014/main" id="{3BCB51FC-AAB5-4D0B-BA0D-CD396FBE5B6E}"/>
              </a:ext>
            </a:extLst>
          </p:cNvPr>
          <p:cNvSpPr txBox="1"/>
          <p:nvPr/>
        </p:nvSpPr>
        <p:spPr>
          <a:xfrm>
            <a:off x="11744697" y="6424551"/>
            <a:ext cx="421574" cy="369332"/>
          </a:xfrm>
          <a:prstGeom prst="rect">
            <a:avLst/>
          </a:prstGeom>
          <a:noFill/>
        </p:spPr>
        <p:txBody>
          <a:bodyPr wrap="square" rtlCol="0">
            <a:spAutoFit/>
          </a:bodyPr>
          <a:lstStyle/>
          <a:p>
            <a:r>
              <a:rPr lang="sv-SE" dirty="0">
                <a:solidFill>
                  <a:schemeClr val="bg1">
                    <a:lumMod val="65000"/>
                  </a:schemeClr>
                </a:solidFill>
              </a:rPr>
              <a:t>62</a:t>
            </a:r>
          </a:p>
        </p:txBody>
      </p:sp>
    </p:spTree>
    <p:extLst>
      <p:ext uri="{BB962C8B-B14F-4D97-AF65-F5344CB8AC3E}">
        <p14:creationId xmlns:p14="http://schemas.microsoft.com/office/powerpoint/2010/main" val="3603591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3AE5E241-B850-40CA-9F13-9E8C3FD29A6E}"/>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descr="En bild som visar person, vägg, inomhus&#10;&#10;Automatiskt genererad beskrivning">
            <a:extLst>
              <a:ext uri="{FF2B5EF4-FFF2-40B4-BE49-F238E27FC236}">
                <a16:creationId xmlns:a16="http://schemas.microsoft.com/office/drawing/2014/main" id="{0AEF8074-E5F2-4CBD-AEC4-1D8F11F81D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94359" y="0"/>
            <a:ext cx="4124960" cy="6873112"/>
          </a:xfrm>
          <a:prstGeom prst="rect">
            <a:avLst/>
          </a:prstGeom>
        </p:spPr>
      </p:pic>
      <p:sp>
        <p:nvSpPr>
          <p:cNvPr id="3" name="Platshållare för innehåll 2">
            <a:extLst>
              <a:ext uri="{FF2B5EF4-FFF2-40B4-BE49-F238E27FC236}">
                <a16:creationId xmlns:a16="http://schemas.microsoft.com/office/drawing/2014/main" id="{D0A38572-A09C-428D-981F-B252B83A488F}"/>
              </a:ext>
            </a:extLst>
          </p:cNvPr>
          <p:cNvSpPr>
            <a:spLocks noGrp="1"/>
          </p:cNvSpPr>
          <p:nvPr>
            <p:ph idx="4294967295"/>
          </p:nvPr>
        </p:nvSpPr>
        <p:spPr>
          <a:xfrm>
            <a:off x="538766" y="1897994"/>
            <a:ext cx="5068130" cy="4495965"/>
          </a:xfrm>
        </p:spPr>
        <p:txBody>
          <a:bodyPr>
            <a:normAutofit/>
          </a:bodyPr>
          <a:lstStyle/>
          <a:p>
            <a:pPr marL="0" indent="0">
              <a:buNone/>
            </a:pPr>
            <a:r>
              <a:rPr lang="sv-SE" sz="2400" dirty="0"/>
              <a:t>”Det var tidskrävande initialt, men när man har kommit in i arbetet så sparar man tid genom att bara tillaga mat som faktiskt går åt! Efter några veckor så blev det faktiskt lätt.” </a:t>
            </a:r>
          </a:p>
          <a:p>
            <a:pPr marL="0" indent="0">
              <a:buNone/>
            </a:pPr>
            <a:r>
              <a:rPr lang="sv-SE" sz="2000" i="1" dirty="0"/>
              <a:t>Gertie Jönsson, kock, Hattstugan</a:t>
            </a:r>
            <a:br>
              <a:rPr lang="sv-SE" sz="2000" i="1" dirty="0"/>
            </a:br>
            <a:r>
              <a:rPr lang="sv-SE" sz="2000" i="1" dirty="0"/>
              <a:t>Svedala kommun</a:t>
            </a:r>
            <a:endParaRPr lang="sv-SE" sz="2000" dirty="0"/>
          </a:p>
          <a:p>
            <a:pPr marL="0" indent="0">
              <a:buNone/>
            </a:pPr>
            <a:endParaRPr lang="sv-SE" sz="1800" dirty="0">
              <a:solidFill>
                <a:srgbClr val="003366"/>
              </a:solidFill>
            </a:endParaRPr>
          </a:p>
        </p:txBody>
      </p:sp>
      <p:sp>
        <p:nvSpPr>
          <p:cNvPr id="4" name="Rubrik 1">
            <a:extLst>
              <a:ext uri="{FF2B5EF4-FFF2-40B4-BE49-F238E27FC236}">
                <a16:creationId xmlns:a16="http://schemas.microsoft.com/office/drawing/2014/main" id="{AB96A298-298C-4C2D-B338-99EA91ED9F51}"/>
              </a:ext>
            </a:extLst>
          </p:cNvPr>
          <p:cNvSpPr>
            <a:spLocks noGrp="1"/>
          </p:cNvSpPr>
          <p:nvPr>
            <p:ph type="title"/>
          </p:nvPr>
        </p:nvSpPr>
        <p:spPr>
          <a:xfrm>
            <a:off x="538766" y="796543"/>
            <a:ext cx="7016827" cy="637411"/>
          </a:xfrm>
        </p:spPr>
        <p:txBody>
          <a:bodyPr>
            <a:noAutofit/>
          </a:bodyPr>
          <a:lstStyle/>
          <a:p>
            <a:r>
              <a:rPr lang="sv-SE" dirty="0">
                <a:solidFill>
                  <a:schemeClr val="tx1"/>
                </a:solidFill>
              </a:rPr>
              <a:t>Tänk verksamhetsutveckling</a:t>
            </a:r>
          </a:p>
        </p:txBody>
      </p:sp>
      <p:sp>
        <p:nvSpPr>
          <p:cNvPr id="5" name="textruta 4">
            <a:extLst>
              <a:ext uri="{FF2B5EF4-FFF2-40B4-BE49-F238E27FC236}">
                <a16:creationId xmlns:a16="http://schemas.microsoft.com/office/drawing/2014/main" id="{42C28379-95BD-4ECC-8A55-6118C0BBA884}"/>
              </a:ext>
            </a:extLst>
          </p:cNvPr>
          <p:cNvSpPr txBox="1"/>
          <p:nvPr/>
        </p:nvSpPr>
        <p:spPr>
          <a:xfrm>
            <a:off x="11744697" y="6424551"/>
            <a:ext cx="421574" cy="369332"/>
          </a:xfrm>
          <a:prstGeom prst="rect">
            <a:avLst/>
          </a:prstGeom>
          <a:noFill/>
        </p:spPr>
        <p:txBody>
          <a:bodyPr wrap="square" rtlCol="0">
            <a:spAutoFit/>
          </a:bodyPr>
          <a:lstStyle/>
          <a:p>
            <a:r>
              <a:rPr lang="sv-SE" dirty="0"/>
              <a:t>63</a:t>
            </a:r>
          </a:p>
        </p:txBody>
      </p:sp>
    </p:spTree>
    <p:extLst>
      <p:ext uri="{BB962C8B-B14F-4D97-AF65-F5344CB8AC3E}">
        <p14:creationId xmlns:p14="http://schemas.microsoft.com/office/powerpoint/2010/main" val="3176035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1463F4B-06BC-43A3-828C-AA7DF191653F}"/>
              </a:ext>
            </a:extLst>
          </p:cNvPr>
          <p:cNvSpPr>
            <a:spLocks noGrp="1"/>
          </p:cNvSpPr>
          <p:nvPr>
            <p:ph type="title"/>
          </p:nvPr>
        </p:nvSpPr>
        <p:spPr/>
        <p:txBody>
          <a:bodyPr/>
          <a:lstStyle/>
          <a:p>
            <a:r>
              <a:rPr lang="sv-SE" dirty="0"/>
              <a:t>Vårt förslag till mål för minskat avfall</a:t>
            </a:r>
          </a:p>
        </p:txBody>
      </p:sp>
      <p:sp>
        <p:nvSpPr>
          <p:cNvPr id="3" name="textruta 2">
            <a:extLst>
              <a:ext uri="{FF2B5EF4-FFF2-40B4-BE49-F238E27FC236}">
                <a16:creationId xmlns:a16="http://schemas.microsoft.com/office/drawing/2014/main" id="{DE2E9843-750F-4F5F-A321-BD59B6A1DBA1}"/>
              </a:ext>
            </a:extLst>
          </p:cNvPr>
          <p:cNvSpPr txBox="1"/>
          <p:nvPr/>
        </p:nvSpPr>
        <p:spPr>
          <a:xfrm>
            <a:off x="11744697" y="6424551"/>
            <a:ext cx="421574" cy="369332"/>
          </a:xfrm>
          <a:prstGeom prst="rect">
            <a:avLst/>
          </a:prstGeom>
          <a:noFill/>
        </p:spPr>
        <p:txBody>
          <a:bodyPr wrap="square" rtlCol="0">
            <a:spAutoFit/>
          </a:bodyPr>
          <a:lstStyle/>
          <a:p>
            <a:r>
              <a:rPr lang="sv-SE" dirty="0">
                <a:solidFill>
                  <a:schemeClr val="bg1">
                    <a:lumMod val="65000"/>
                  </a:schemeClr>
                </a:solidFill>
              </a:rPr>
              <a:t>64</a:t>
            </a:r>
          </a:p>
        </p:txBody>
      </p:sp>
    </p:spTree>
    <p:extLst>
      <p:ext uri="{BB962C8B-B14F-4D97-AF65-F5344CB8AC3E}">
        <p14:creationId xmlns:p14="http://schemas.microsoft.com/office/powerpoint/2010/main" val="21653451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A55325E-16F7-437E-AA3E-BDF4612208BC}"/>
              </a:ext>
            </a:extLst>
          </p:cNvPr>
          <p:cNvSpPr>
            <a:spLocks noGrp="1"/>
          </p:cNvSpPr>
          <p:nvPr>
            <p:ph type="title"/>
          </p:nvPr>
        </p:nvSpPr>
        <p:spPr/>
        <p:txBody>
          <a:bodyPr/>
          <a:lstStyle/>
          <a:p>
            <a:r>
              <a:rPr lang="sv-SE" dirty="0"/>
              <a:t>Sammanfattning</a:t>
            </a:r>
          </a:p>
        </p:txBody>
      </p:sp>
      <p:sp>
        <p:nvSpPr>
          <p:cNvPr id="4" name="Platshållare för innehåll 3">
            <a:extLst>
              <a:ext uri="{FF2B5EF4-FFF2-40B4-BE49-F238E27FC236}">
                <a16:creationId xmlns:a16="http://schemas.microsoft.com/office/drawing/2014/main" id="{A8095A87-CFDA-4A49-B67E-E12F02AB1FD4}"/>
              </a:ext>
            </a:extLst>
          </p:cNvPr>
          <p:cNvSpPr>
            <a:spLocks noGrp="1"/>
          </p:cNvSpPr>
          <p:nvPr>
            <p:ph idx="1"/>
          </p:nvPr>
        </p:nvSpPr>
        <p:spPr/>
        <p:txBody>
          <a:bodyPr/>
          <a:lstStyle/>
          <a:p>
            <a:r>
              <a:rPr lang="sv-SE" dirty="0" err="1"/>
              <a:t>Xxx</a:t>
            </a:r>
            <a:endParaRPr lang="sv-SE" dirty="0"/>
          </a:p>
          <a:p>
            <a:endParaRPr lang="sv-SE" dirty="0"/>
          </a:p>
        </p:txBody>
      </p:sp>
      <p:sp>
        <p:nvSpPr>
          <p:cNvPr id="5" name="textruta 4">
            <a:extLst>
              <a:ext uri="{FF2B5EF4-FFF2-40B4-BE49-F238E27FC236}">
                <a16:creationId xmlns:a16="http://schemas.microsoft.com/office/drawing/2014/main" id="{0918B287-F01A-4D89-8B2E-B219A4E86483}"/>
              </a:ext>
            </a:extLst>
          </p:cNvPr>
          <p:cNvSpPr txBox="1"/>
          <p:nvPr/>
        </p:nvSpPr>
        <p:spPr>
          <a:xfrm>
            <a:off x="11744697" y="6424551"/>
            <a:ext cx="421574" cy="369332"/>
          </a:xfrm>
          <a:prstGeom prst="rect">
            <a:avLst/>
          </a:prstGeom>
          <a:noFill/>
        </p:spPr>
        <p:txBody>
          <a:bodyPr wrap="square" rtlCol="0">
            <a:spAutoFit/>
          </a:bodyPr>
          <a:lstStyle/>
          <a:p>
            <a:r>
              <a:rPr lang="sv-SE" dirty="0">
                <a:solidFill>
                  <a:schemeClr val="bg1">
                    <a:lumMod val="65000"/>
                  </a:schemeClr>
                </a:solidFill>
              </a:rPr>
              <a:t>65</a:t>
            </a:r>
          </a:p>
        </p:txBody>
      </p:sp>
    </p:spTree>
    <p:extLst>
      <p:ext uri="{BB962C8B-B14F-4D97-AF65-F5344CB8AC3E}">
        <p14:creationId xmlns:p14="http://schemas.microsoft.com/office/powerpoint/2010/main" val="1379181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15970B2-CD92-43E9-B6EA-3E9FDC8D2034}"/>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 name="Picture 2" descr="log_green_sta.png">
            <a:extLst>
              <a:ext uri="{FF2B5EF4-FFF2-40B4-BE49-F238E27FC236}">
                <a16:creationId xmlns:a16="http://schemas.microsoft.com/office/drawing/2014/main" id="{851364D5-E075-4235-BC3A-1ADD5C098A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53597" y="1444510"/>
            <a:ext cx="5084778" cy="2300175"/>
          </a:xfrm>
          <a:prstGeom prst="rect">
            <a:avLst/>
          </a:prstGeom>
        </p:spPr>
      </p:pic>
      <p:sp>
        <p:nvSpPr>
          <p:cNvPr id="5" name="textruta 4">
            <a:extLst>
              <a:ext uri="{FF2B5EF4-FFF2-40B4-BE49-F238E27FC236}">
                <a16:creationId xmlns:a16="http://schemas.microsoft.com/office/drawing/2014/main" id="{C80BB2C1-031B-444C-9DB3-F6E3CC65D5A8}"/>
              </a:ext>
            </a:extLst>
          </p:cNvPr>
          <p:cNvSpPr txBox="1"/>
          <p:nvPr/>
        </p:nvSpPr>
        <p:spPr>
          <a:xfrm>
            <a:off x="2241395" y="4209988"/>
            <a:ext cx="7709210" cy="923330"/>
          </a:xfrm>
          <a:prstGeom prst="rect">
            <a:avLst/>
          </a:prstGeom>
          <a:noFill/>
        </p:spPr>
        <p:txBody>
          <a:bodyPr wrap="square" rtlCol="0">
            <a:spAutoFit/>
          </a:bodyPr>
          <a:lstStyle/>
          <a:p>
            <a:pPr algn="ctr"/>
            <a:r>
              <a:rPr lang="sv-SE" dirty="0">
                <a:solidFill>
                  <a:srgbClr val="006C71"/>
                </a:solidFill>
              </a:rPr>
              <a:t>Detta material är framtaget av Avfall Sverige</a:t>
            </a:r>
          </a:p>
          <a:p>
            <a:pPr algn="ctr"/>
            <a:endParaRPr lang="sv-SE" dirty="0">
              <a:solidFill>
                <a:srgbClr val="006C71"/>
              </a:solidFill>
            </a:endParaRPr>
          </a:p>
          <a:p>
            <a:pPr algn="ctr"/>
            <a:r>
              <a:rPr lang="sv-SE" dirty="0">
                <a:solidFill>
                  <a:srgbClr val="006C71"/>
                </a:solidFill>
              </a:rPr>
              <a:t>avfallsverige.se </a:t>
            </a:r>
          </a:p>
        </p:txBody>
      </p:sp>
      <p:sp>
        <p:nvSpPr>
          <p:cNvPr id="7" name="textruta 6">
            <a:extLst>
              <a:ext uri="{FF2B5EF4-FFF2-40B4-BE49-F238E27FC236}">
                <a16:creationId xmlns:a16="http://schemas.microsoft.com/office/drawing/2014/main" id="{06D62835-4BB8-491C-9EF1-AE2415BDBA9C}"/>
              </a:ext>
            </a:extLst>
          </p:cNvPr>
          <p:cNvSpPr txBox="1"/>
          <p:nvPr/>
        </p:nvSpPr>
        <p:spPr>
          <a:xfrm>
            <a:off x="11744697" y="6424551"/>
            <a:ext cx="421574" cy="369332"/>
          </a:xfrm>
          <a:prstGeom prst="rect">
            <a:avLst/>
          </a:prstGeom>
          <a:noFill/>
        </p:spPr>
        <p:txBody>
          <a:bodyPr wrap="square" rtlCol="0">
            <a:spAutoFit/>
          </a:bodyPr>
          <a:lstStyle/>
          <a:p>
            <a:r>
              <a:rPr lang="sv-SE">
                <a:solidFill>
                  <a:schemeClr val="bg1">
                    <a:lumMod val="65000"/>
                  </a:schemeClr>
                </a:solidFill>
              </a:rPr>
              <a:t>54</a:t>
            </a:r>
            <a:endParaRPr lang="sv-SE" dirty="0">
              <a:solidFill>
                <a:schemeClr val="bg1">
                  <a:lumMod val="65000"/>
                </a:schemeClr>
              </a:solidFill>
            </a:endParaRPr>
          </a:p>
        </p:txBody>
      </p:sp>
    </p:spTree>
    <p:extLst>
      <p:ext uri="{BB962C8B-B14F-4D97-AF65-F5344CB8AC3E}">
        <p14:creationId xmlns:p14="http://schemas.microsoft.com/office/powerpoint/2010/main" val="2328396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54E24B69-CC6F-41EC-AE04-D0DC0277E7F2}"/>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3" name="Rak koppling 2">
            <a:extLst>
              <a:ext uri="{FF2B5EF4-FFF2-40B4-BE49-F238E27FC236}">
                <a16:creationId xmlns:a16="http://schemas.microsoft.com/office/drawing/2014/main" id="{2CA0207A-F34E-4B54-BEE4-2623B23B8E90}"/>
              </a:ext>
            </a:extLst>
          </p:cNvPr>
          <p:cNvCxnSpPr>
            <a:cxnSpLocks/>
          </p:cNvCxnSpPr>
          <p:nvPr/>
        </p:nvCxnSpPr>
        <p:spPr>
          <a:xfrm>
            <a:off x="409698" y="1603170"/>
            <a:ext cx="296289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 name="Rak koppling 3">
            <a:extLst>
              <a:ext uri="{FF2B5EF4-FFF2-40B4-BE49-F238E27FC236}">
                <a16:creationId xmlns:a16="http://schemas.microsoft.com/office/drawing/2014/main" id="{44992D86-379C-4FE8-BE53-12BAD4829C7F}"/>
              </a:ext>
            </a:extLst>
          </p:cNvPr>
          <p:cNvCxnSpPr>
            <a:cxnSpLocks/>
          </p:cNvCxnSpPr>
          <p:nvPr/>
        </p:nvCxnSpPr>
        <p:spPr>
          <a:xfrm>
            <a:off x="3372591" y="2883725"/>
            <a:ext cx="286096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Rak koppling 4">
            <a:extLst>
              <a:ext uri="{FF2B5EF4-FFF2-40B4-BE49-F238E27FC236}">
                <a16:creationId xmlns:a16="http://schemas.microsoft.com/office/drawing/2014/main" id="{0D2C6D1D-50A0-47F4-A895-F86A71DB630E}"/>
              </a:ext>
            </a:extLst>
          </p:cNvPr>
          <p:cNvCxnSpPr>
            <a:cxnSpLocks/>
          </p:cNvCxnSpPr>
          <p:nvPr/>
        </p:nvCxnSpPr>
        <p:spPr>
          <a:xfrm>
            <a:off x="6243452" y="5031179"/>
            <a:ext cx="27432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ruta 5">
            <a:extLst>
              <a:ext uri="{FF2B5EF4-FFF2-40B4-BE49-F238E27FC236}">
                <a16:creationId xmlns:a16="http://schemas.microsoft.com/office/drawing/2014/main" id="{0EB992FE-3324-48B5-B1A7-4207DCADA651}"/>
              </a:ext>
            </a:extLst>
          </p:cNvPr>
          <p:cNvSpPr txBox="1"/>
          <p:nvPr/>
        </p:nvSpPr>
        <p:spPr>
          <a:xfrm>
            <a:off x="296882" y="973777"/>
            <a:ext cx="3188524" cy="523220"/>
          </a:xfrm>
          <a:prstGeom prst="rect">
            <a:avLst/>
          </a:prstGeom>
          <a:noFill/>
        </p:spPr>
        <p:txBody>
          <a:bodyPr wrap="square" rtlCol="0">
            <a:spAutoFit/>
          </a:bodyPr>
          <a:lstStyle/>
          <a:p>
            <a:r>
              <a:rPr lang="sv-SE" sz="2800" b="1" dirty="0"/>
              <a:t>Klimatutsläpp 2008</a:t>
            </a:r>
          </a:p>
        </p:txBody>
      </p:sp>
      <p:sp>
        <p:nvSpPr>
          <p:cNvPr id="7" name="Pil: nedåt 6">
            <a:extLst>
              <a:ext uri="{FF2B5EF4-FFF2-40B4-BE49-F238E27FC236}">
                <a16:creationId xmlns:a16="http://schemas.microsoft.com/office/drawing/2014/main" id="{AB046E4F-752A-4636-8522-0BBD6556EDDD}"/>
              </a:ext>
            </a:extLst>
          </p:cNvPr>
          <p:cNvSpPr/>
          <p:nvPr/>
        </p:nvSpPr>
        <p:spPr>
          <a:xfrm>
            <a:off x="3259775" y="1801347"/>
            <a:ext cx="225631" cy="8906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Pil: nedåt 7">
            <a:extLst>
              <a:ext uri="{FF2B5EF4-FFF2-40B4-BE49-F238E27FC236}">
                <a16:creationId xmlns:a16="http://schemas.microsoft.com/office/drawing/2014/main" id="{418906E3-A863-4F7C-BC6E-0C6620A32814}"/>
              </a:ext>
            </a:extLst>
          </p:cNvPr>
          <p:cNvSpPr/>
          <p:nvPr/>
        </p:nvSpPr>
        <p:spPr>
          <a:xfrm>
            <a:off x="6117771" y="3007680"/>
            <a:ext cx="251361" cy="19277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9" name="Rak koppling 8">
            <a:extLst>
              <a:ext uri="{FF2B5EF4-FFF2-40B4-BE49-F238E27FC236}">
                <a16:creationId xmlns:a16="http://schemas.microsoft.com/office/drawing/2014/main" id="{1801AA33-174B-4B44-A55C-BD62D7D84C0F}"/>
              </a:ext>
            </a:extLst>
          </p:cNvPr>
          <p:cNvCxnSpPr>
            <a:cxnSpLocks/>
          </p:cNvCxnSpPr>
          <p:nvPr/>
        </p:nvCxnSpPr>
        <p:spPr>
          <a:xfrm>
            <a:off x="8986652" y="3449781"/>
            <a:ext cx="263632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l: uppåt 9">
            <a:extLst>
              <a:ext uri="{FF2B5EF4-FFF2-40B4-BE49-F238E27FC236}">
                <a16:creationId xmlns:a16="http://schemas.microsoft.com/office/drawing/2014/main" id="{2EEA6CC0-75BA-4C7D-9D7F-A7F3529D50E1}"/>
              </a:ext>
            </a:extLst>
          </p:cNvPr>
          <p:cNvSpPr/>
          <p:nvPr/>
        </p:nvSpPr>
        <p:spPr>
          <a:xfrm>
            <a:off x="8868888" y="3578039"/>
            <a:ext cx="235528" cy="131618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textruta 11">
            <a:extLst>
              <a:ext uri="{FF2B5EF4-FFF2-40B4-BE49-F238E27FC236}">
                <a16:creationId xmlns:a16="http://schemas.microsoft.com/office/drawing/2014/main" id="{E8B47C18-31B7-4AD8-96C0-C083192C2B08}"/>
              </a:ext>
            </a:extLst>
          </p:cNvPr>
          <p:cNvSpPr txBox="1"/>
          <p:nvPr/>
        </p:nvSpPr>
        <p:spPr>
          <a:xfrm>
            <a:off x="8879774" y="2851158"/>
            <a:ext cx="3149930" cy="523220"/>
          </a:xfrm>
          <a:prstGeom prst="rect">
            <a:avLst/>
          </a:prstGeom>
          <a:noFill/>
        </p:spPr>
        <p:txBody>
          <a:bodyPr wrap="square" rtlCol="0">
            <a:spAutoFit/>
          </a:bodyPr>
          <a:lstStyle/>
          <a:p>
            <a:r>
              <a:rPr lang="sv-SE" sz="2800" b="1" dirty="0"/>
              <a:t>Klimatutsläpp 2018</a:t>
            </a:r>
          </a:p>
        </p:txBody>
      </p:sp>
      <p:sp>
        <p:nvSpPr>
          <p:cNvPr id="13" name="textruta 12">
            <a:extLst>
              <a:ext uri="{FF2B5EF4-FFF2-40B4-BE49-F238E27FC236}">
                <a16:creationId xmlns:a16="http://schemas.microsoft.com/office/drawing/2014/main" id="{4D5E0CF3-718E-48EF-8603-3FFD9085FDDF}"/>
              </a:ext>
            </a:extLst>
          </p:cNvPr>
          <p:cNvSpPr txBox="1"/>
          <p:nvPr/>
        </p:nvSpPr>
        <p:spPr>
          <a:xfrm>
            <a:off x="3485406" y="1860997"/>
            <a:ext cx="2369129" cy="830997"/>
          </a:xfrm>
          <a:prstGeom prst="rect">
            <a:avLst/>
          </a:prstGeom>
          <a:noFill/>
        </p:spPr>
        <p:txBody>
          <a:bodyPr wrap="square" rtlCol="0">
            <a:spAutoFit/>
          </a:bodyPr>
          <a:lstStyle/>
          <a:p>
            <a:r>
              <a:rPr lang="sv-SE" sz="2400" dirty="0"/>
              <a:t>Smart konsumtion</a:t>
            </a:r>
          </a:p>
        </p:txBody>
      </p:sp>
      <p:sp>
        <p:nvSpPr>
          <p:cNvPr id="14" name="textruta 13">
            <a:extLst>
              <a:ext uri="{FF2B5EF4-FFF2-40B4-BE49-F238E27FC236}">
                <a16:creationId xmlns:a16="http://schemas.microsoft.com/office/drawing/2014/main" id="{A6F5316F-3F40-4B3F-A7B7-135979F3F1CB}"/>
              </a:ext>
            </a:extLst>
          </p:cNvPr>
          <p:cNvSpPr txBox="1"/>
          <p:nvPr/>
        </p:nvSpPr>
        <p:spPr>
          <a:xfrm>
            <a:off x="6369132" y="3736812"/>
            <a:ext cx="2101932" cy="830997"/>
          </a:xfrm>
          <a:prstGeom prst="rect">
            <a:avLst/>
          </a:prstGeom>
          <a:noFill/>
        </p:spPr>
        <p:txBody>
          <a:bodyPr wrap="square" rtlCol="0">
            <a:spAutoFit/>
          </a:bodyPr>
          <a:lstStyle/>
          <a:p>
            <a:r>
              <a:rPr lang="sv-SE" sz="2400" dirty="0"/>
              <a:t>Smartare produktion</a:t>
            </a:r>
          </a:p>
        </p:txBody>
      </p:sp>
      <p:sp>
        <p:nvSpPr>
          <p:cNvPr id="22" name="textruta 21">
            <a:extLst>
              <a:ext uri="{FF2B5EF4-FFF2-40B4-BE49-F238E27FC236}">
                <a16:creationId xmlns:a16="http://schemas.microsoft.com/office/drawing/2014/main" id="{7BAB1A09-2899-4932-86F9-7C807C456D06}"/>
              </a:ext>
            </a:extLst>
          </p:cNvPr>
          <p:cNvSpPr txBox="1"/>
          <p:nvPr/>
        </p:nvSpPr>
        <p:spPr>
          <a:xfrm>
            <a:off x="9253847" y="3736812"/>
            <a:ext cx="2101932" cy="830997"/>
          </a:xfrm>
          <a:prstGeom prst="rect">
            <a:avLst/>
          </a:prstGeom>
          <a:noFill/>
        </p:spPr>
        <p:txBody>
          <a:bodyPr wrap="square" rtlCol="0">
            <a:spAutoFit/>
          </a:bodyPr>
          <a:lstStyle/>
          <a:p>
            <a:r>
              <a:rPr lang="sv-SE" sz="2400" dirty="0"/>
              <a:t>Ökad konsumtion</a:t>
            </a:r>
          </a:p>
        </p:txBody>
      </p:sp>
      <p:sp>
        <p:nvSpPr>
          <p:cNvPr id="23" name="textruta 22">
            <a:extLst>
              <a:ext uri="{FF2B5EF4-FFF2-40B4-BE49-F238E27FC236}">
                <a16:creationId xmlns:a16="http://schemas.microsoft.com/office/drawing/2014/main" id="{1BF78079-B3B6-407D-8A0E-15380EF3E0A9}"/>
              </a:ext>
            </a:extLst>
          </p:cNvPr>
          <p:cNvSpPr txBox="1"/>
          <p:nvPr/>
        </p:nvSpPr>
        <p:spPr>
          <a:xfrm>
            <a:off x="11798135" y="6424551"/>
            <a:ext cx="368135" cy="369332"/>
          </a:xfrm>
          <a:prstGeom prst="rect">
            <a:avLst/>
          </a:prstGeom>
          <a:noFill/>
        </p:spPr>
        <p:txBody>
          <a:bodyPr wrap="square" rtlCol="0">
            <a:spAutoFit/>
          </a:bodyPr>
          <a:lstStyle/>
          <a:p>
            <a:r>
              <a:rPr lang="sv-SE" dirty="0">
                <a:solidFill>
                  <a:schemeClr val="bg1">
                    <a:lumMod val="65000"/>
                  </a:schemeClr>
                </a:solidFill>
              </a:rPr>
              <a:t>7</a:t>
            </a:r>
          </a:p>
        </p:txBody>
      </p:sp>
    </p:spTree>
    <p:extLst>
      <p:ext uri="{BB962C8B-B14F-4D97-AF65-F5344CB8AC3E}">
        <p14:creationId xmlns:p14="http://schemas.microsoft.com/office/powerpoint/2010/main" val="3920865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par>
                          <p:cTn id="25" fill="hold">
                            <p:stCondLst>
                              <p:cond delay="0"/>
                            </p:stCondLst>
                            <p:childTnLst>
                              <p:par>
                                <p:cTn id="26" presetID="10"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2" grpId="0"/>
      <p:bldP spid="13" grpId="0"/>
      <p:bldP spid="14"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5D070CE-7C7F-42E1-921A-BB3D366EF98C}"/>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extruta 1">
            <a:extLst>
              <a:ext uri="{FF2B5EF4-FFF2-40B4-BE49-F238E27FC236}">
                <a16:creationId xmlns:a16="http://schemas.microsoft.com/office/drawing/2014/main" id="{D3B377A8-5304-944F-9515-371A4133A6D5}"/>
              </a:ext>
            </a:extLst>
          </p:cNvPr>
          <p:cNvSpPr txBox="1"/>
          <p:nvPr/>
        </p:nvSpPr>
        <p:spPr>
          <a:xfrm>
            <a:off x="4133088" y="749808"/>
            <a:ext cx="3928057" cy="646331"/>
          </a:xfrm>
          <a:prstGeom prst="rect">
            <a:avLst/>
          </a:prstGeom>
          <a:noFill/>
        </p:spPr>
        <p:txBody>
          <a:bodyPr wrap="square" rtlCol="0">
            <a:spAutoFit/>
          </a:bodyPr>
          <a:lstStyle/>
          <a:p>
            <a:pPr algn="ctr"/>
            <a:r>
              <a:rPr lang="sv-SE" sz="3600" b="1" dirty="0"/>
              <a:t>Mål och krav</a:t>
            </a:r>
          </a:p>
        </p:txBody>
      </p:sp>
      <p:pic>
        <p:nvPicPr>
          <p:cNvPr id="2050" name="Picture 2" descr="12. Hållbar konsumtion och produktion. Mörk senapsgul kvadrat, text och symbol i vitt. En liggande åtta med en pil i slutet av linjen. En variant av oändlighetssymbolen.">
            <a:extLst>
              <a:ext uri="{FF2B5EF4-FFF2-40B4-BE49-F238E27FC236}">
                <a16:creationId xmlns:a16="http://schemas.microsoft.com/office/drawing/2014/main" id="{3B3FAEBB-8148-5047-8C96-694B7A2CE8B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4944" y="2322576"/>
            <a:ext cx="3639312" cy="363931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63B0B7EC-3A2F-044A-8F56-E1F7FC826DE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2230" y="1442232"/>
            <a:ext cx="1117600" cy="1111250"/>
          </a:xfrm>
          <a:prstGeom prst="rect">
            <a:avLst/>
          </a:prstGeom>
          <a:noFill/>
          <a:extLst>
            <a:ext uri="{909E8E84-426E-40DD-AFC4-6F175D3DCCD1}">
              <a14:hiddenFill xmlns:a14="http://schemas.microsoft.com/office/drawing/2010/main">
                <a:solidFill>
                  <a:srgbClr val="FFFFFF"/>
                </a:solidFill>
              </a14:hiddenFill>
            </a:ext>
          </a:extLst>
        </p:spPr>
      </p:pic>
      <p:sp>
        <p:nvSpPr>
          <p:cNvPr id="3" name="textruta 2">
            <a:extLst>
              <a:ext uri="{FF2B5EF4-FFF2-40B4-BE49-F238E27FC236}">
                <a16:creationId xmlns:a16="http://schemas.microsoft.com/office/drawing/2014/main" id="{B7ED22A0-EDD2-9849-B83D-F39330BAEFAD}"/>
              </a:ext>
            </a:extLst>
          </p:cNvPr>
          <p:cNvSpPr txBox="1"/>
          <p:nvPr/>
        </p:nvSpPr>
        <p:spPr>
          <a:xfrm>
            <a:off x="5285232" y="2190242"/>
            <a:ext cx="6504538" cy="3816429"/>
          </a:xfrm>
          <a:prstGeom prst="rect">
            <a:avLst/>
          </a:prstGeom>
          <a:noFill/>
        </p:spPr>
        <p:txBody>
          <a:bodyPr wrap="none" rtlCol="0">
            <a:spAutoFit/>
          </a:bodyPr>
          <a:lstStyle/>
          <a:p>
            <a:r>
              <a:rPr lang="sv-SE" sz="2800" dirty="0"/>
              <a:t>2 kap. 5 § miljöbalken:</a:t>
            </a:r>
          </a:p>
          <a:p>
            <a:r>
              <a:rPr lang="sv-SE" sz="2800" b="1" dirty="0"/>
              <a:t>Resurshushållningsprincipen</a:t>
            </a:r>
          </a:p>
          <a:p>
            <a:endParaRPr lang="sv-SE" sz="2800" dirty="0"/>
          </a:p>
          <a:p>
            <a:r>
              <a:rPr lang="sv-SE" sz="2800" u="sng" dirty="0"/>
              <a:t>Sedan 1 aug 2020:</a:t>
            </a:r>
          </a:p>
          <a:p>
            <a:r>
              <a:rPr lang="sv-SE" sz="2800" dirty="0"/>
              <a:t>Naturvårdsverket har föreskrivit </a:t>
            </a:r>
          </a:p>
          <a:p>
            <a:r>
              <a:rPr lang="sv-SE" sz="2800" dirty="0"/>
              <a:t>att kommunen ska lämna information till</a:t>
            </a:r>
          </a:p>
          <a:p>
            <a:r>
              <a:rPr lang="sv-SE" sz="2800" dirty="0"/>
              <a:t>hushållen om avfallsförebyggande åtgärder.</a:t>
            </a:r>
          </a:p>
          <a:p>
            <a:endParaRPr lang="sv-SE" sz="1600" dirty="0"/>
          </a:p>
          <a:p>
            <a:r>
              <a:rPr lang="sv-SE" sz="2800" dirty="0"/>
              <a:t>Renhållningsavgiften får användas!!</a:t>
            </a:r>
          </a:p>
        </p:txBody>
      </p:sp>
      <p:sp>
        <p:nvSpPr>
          <p:cNvPr id="6" name="textruta 5">
            <a:extLst>
              <a:ext uri="{FF2B5EF4-FFF2-40B4-BE49-F238E27FC236}">
                <a16:creationId xmlns:a16="http://schemas.microsoft.com/office/drawing/2014/main" id="{6F1A5F9B-B8A0-48C3-9BCD-9F0525E3C63B}"/>
              </a:ext>
            </a:extLst>
          </p:cNvPr>
          <p:cNvSpPr txBox="1"/>
          <p:nvPr/>
        </p:nvSpPr>
        <p:spPr>
          <a:xfrm>
            <a:off x="11798135" y="6424551"/>
            <a:ext cx="368135" cy="369332"/>
          </a:xfrm>
          <a:prstGeom prst="rect">
            <a:avLst/>
          </a:prstGeom>
          <a:noFill/>
        </p:spPr>
        <p:txBody>
          <a:bodyPr wrap="square" rtlCol="0">
            <a:spAutoFit/>
          </a:bodyPr>
          <a:lstStyle/>
          <a:p>
            <a:r>
              <a:rPr lang="sv-SE" dirty="0">
                <a:solidFill>
                  <a:schemeClr val="bg1">
                    <a:lumMod val="65000"/>
                  </a:schemeClr>
                </a:solidFill>
              </a:rPr>
              <a:t>8</a:t>
            </a:r>
          </a:p>
        </p:txBody>
      </p:sp>
    </p:spTree>
    <p:extLst>
      <p:ext uri="{BB962C8B-B14F-4D97-AF65-F5344CB8AC3E}">
        <p14:creationId xmlns:p14="http://schemas.microsoft.com/office/powerpoint/2010/main" val="212795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5D070CE-7C7F-42E1-921A-BB3D366EF98C}"/>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extruta 1">
            <a:extLst>
              <a:ext uri="{FF2B5EF4-FFF2-40B4-BE49-F238E27FC236}">
                <a16:creationId xmlns:a16="http://schemas.microsoft.com/office/drawing/2014/main" id="{D3B377A8-5304-944F-9515-371A4133A6D5}"/>
              </a:ext>
            </a:extLst>
          </p:cNvPr>
          <p:cNvSpPr txBox="1"/>
          <p:nvPr/>
        </p:nvSpPr>
        <p:spPr>
          <a:xfrm>
            <a:off x="4133088" y="749808"/>
            <a:ext cx="3928057" cy="646331"/>
          </a:xfrm>
          <a:prstGeom prst="rect">
            <a:avLst/>
          </a:prstGeom>
          <a:noFill/>
        </p:spPr>
        <p:txBody>
          <a:bodyPr wrap="square" rtlCol="0">
            <a:spAutoFit/>
          </a:bodyPr>
          <a:lstStyle/>
          <a:p>
            <a:pPr algn="ctr"/>
            <a:r>
              <a:rPr lang="sv-SE" sz="3600" b="1" dirty="0"/>
              <a:t>Mål och krav</a:t>
            </a:r>
          </a:p>
        </p:txBody>
      </p:sp>
      <p:pic>
        <p:nvPicPr>
          <p:cNvPr id="2050" name="Picture 2" descr="12. Hållbar konsumtion och produktion. Mörk senapsgul kvadrat, text och symbol i vitt. En liggande åtta med en pil i slutet av linjen. En variant av oändlighetssymbolen.">
            <a:extLst>
              <a:ext uri="{FF2B5EF4-FFF2-40B4-BE49-F238E27FC236}">
                <a16:creationId xmlns:a16="http://schemas.microsoft.com/office/drawing/2014/main" id="{3B3FAEBB-8148-5047-8C96-694B7A2CE8B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77750" y="2400796"/>
            <a:ext cx="3639312" cy="363931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63B0B7EC-3A2F-044A-8F56-E1F7FC826DE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85036" y="1520452"/>
            <a:ext cx="1117600" cy="1111250"/>
          </a:xfrm>
          <a:prstGeom prst="rect">
            <a:avLst/>
          </a:prstGeom>
          <a:noFill/>
          <a:extLst>
            <a:ext uri="{909E8E84-426E-40DD-AFC4-6F175D3DCCD1}">
              <a14:hiddenFill xmlns:a14="http://schemas.microsoft.com/office/drawing/2010/main">
                <a:solidFill>
                  <a:srgbClr val="FFFFFF"/>
                </a:solidFill>
              </a14:hiddenFill>
            </a:ext>
          </a:extLst>
        </p:spPr>
      </p:pic>
      <p:sp>
        <p:nvSpPr>
          <p:cNvPr id="3" name="textruta 2">
            <a:extLst>
              <a:ext uri="{FF2B5EF4-FFF2-40B4-BE49-F238E27FC236}">
                <a16:creationId xmlns:a16="http://schemas.microsoft.com/office/drawing/2014/main" id="{B7ED22A0-EDD2-9849-B83D-F39330BAEFAD}"/>
              </a:ext>
            </a:extLst>
          </p:cNvPr>
          <p:cNvSpPr txBox="1"/>
          <p:nvPr/>
        </p:nvSpPr>
        <p:spPr>
          <a:xfrm>
            <a:off x="7887525" y="2322576"/>
            <a:ext cx="2074035" cy="3170099"/>
          </a:xfrm>
          <a:prstGeom prst="rect">
            <a:avLst/>
          </a:prstGeom>
          <a:noFill/>
        </p:spPr>
        <p:txBody>
          <a:bodyPr wrap="square" rtlCol="0">
            <a:spAutoFit/>
          </a:bodyPr>
          <a:lstStyle/>
          <a:p>
            <a:r>
              <a:rPr lang="sv-SE" sz="20000" dirty="0"/>
              <a:t>§</a:t>
            </a:r>
          </a:p>
        </p:txBody>
      </p:sp>
      <p:sp>
        <p:nvSpPr>
          <p:cNvPr id="6" name="textruta 5">
            <a:extLst>
              <a:ext uri="{FF2B5EF4-FFF2-40B4-BE49-F238E27FC236}">
                <a16:creationId xmlns:a16="http://schemas.microsoft.com/office/drawing/2014/main" id="{6F1A5F9B-B8A0-48C3-9BCD-9F0525E3C63B}"/>
              </a:ext>
            </a:extLst>
          </p:cNvPr>
          <p:cNvSpPr txBox="1"/>
          <p:nvPr/>
        </p:nvSpPr>
        <p:spPr>
          <a:xfrm>
            <a:off x="11798135" y="6424551"/>
            <a:ext cx="368135" cy="369332"/>
          </a:xfrm>
          <a:prstGeom prst="rect">
            <a:avLst/>
          </a:prstGeom>
          <a:noFill/>
        </p:spPr>
        <p:txBody>
          <a:bodyPr wrap="square" rtlCol="0">
            <a:spAutoFit/>
          </a:bodyPr>
          <a:lstStyle/>
          <a:p>
            <a:r>
              <a:rPr lang="sv-SE" dirty="0">
                <a:solidFill>
                  <a:schemeClr val="bg1">
                    <a:lumMod val="65000"/>
                  </a:schemeClr>
                </a:solidFill>
              </a:rPr>
              <a:t>9</a:t>
            </a:r>
          </a:p>
        </p:txBody>
      </p:sp>
    </p:spTree>
    <p:extLst>
      <p:ext uri="{BB962C8B-B14F-4D97-AF65-F5344CB8AC3E}">
        <p14:creationId xmlns:p14="http://schemas.microsoft.com/office/powerpoint/2010/main" val="3459745342"/>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ka_takten_uppfoer_trappan_210615" id="{B2ED2B6F-FDE3-F246-9C94-038BD4D44EBF}" vid="{92778EF4-9B9F-1840-A2DE-19F9E3935135}"/>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3823</TotalTime>
  <Words>5960</Words>
  <Application>Microsoft Macintosh PowerPoint</Application>
  <PresentationFormat>Bredbild</PresentationFormat>
  <Paragraphs>510</Paragraphs>
  <Slides>66</Slides>
  <Notes>65</Notes>
  <HiddenSlides>0</HiddenSlides>
  <MMClips>0</MMClips>
  <ScaleCrop>false</ScaleCrop>
  <HeadingPairs>
    <vt:vector size="6" baseType="variant">
      <vt:variant>
        <vt:lpstr>Använt teckensnitt</vt:lpstr>
      </vt:variant>
      <vt:variant>
        <vt:i4>8</vt:i4>
      </vt:variant>
      <vt:variant>
        <vt:lpstr>Tema</vt:lpstr>
      </vt:variant>
      <vt:variant>
        <vt:i4>1</vt:i4>
      </vt:variant>
      <vt:variant>
        <vt:lpstr>Bildrubriker</vt:lpstr>
      </vt:variant>
      <vt:variant>
        <vt:i4>66</vt:i4>
      </vt:variant>
    </vt:vector>
  </HeadingPairs>
  <TitlesOfParts>
    <vt:vector size="75" baseType="lpstr">
      <vt:lpstr>Arial</vt:lpstr>
      <vt:lpstr>Book Antiqua</vt:lpstr>
      <vt:lpstr>Calibri</vt:lpstr>
      <vt:lpstr>Calibri Light</vt:lpstr>
      <vt:lpstr>Open Sans</vt:lpstr>
      <vt:lpstr>Symbol</vt:lpstr>
      <vt:lpstr>Times New Roman</vt:lpstr>
      <vt:lpstr>Wingdings</vt:lpstr>
      <vt:lpstr>Office-tema</vt:lpstr>
      <vt:lpstr> Resurssmart materialanvändning h … eller hur man slutar slänga resurser i soptunnan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Avfall Sveriges 25/25-mål </vt:lpstr>
      <vt:lpstr>PowerPoint-presentation</vt:lpstr>
      <vt:lpstr>PowerPoint-presentation</vt:lpstr>
      <vt:lpstr>PowerPoint-presentation</vt:lpstr>
      <vt:lpstr>Verksamhetsutveckling!</vt:lpstr>
      <vt:lpstr>PowerPoint-presentation</vt:lpstr>
      <vt:lpstr>PowerPoint-presentation</vt:lpstr>
      <vt:lpstr>Äldreomsorg Mindre mängd avfall och smartare materialanvändning x</vt:lpstr>
      <vt:lpstr>Sekelbo i Göteborg – minskat restavfall och matsvinn!</vt:lpstr>
      <vt:lpstr>Kaptensgården i Hässleholm –  minskat avfall från inkontinensprodukter!</vt:lpstr>
      <vt:lpstr>Äldreomsorg i Vaggeryd – minskat matsvinn!</vt:lpstr>
      <vt:lpstr>Varagården i Bjuv – minskat plastavfall!</vt:lpstr>
      <vt:lpstr>PowerPoint-presentation</vt:lpstr>
      <vt:lpstr>Linegården i Lund – minskat matsvinn!</vt:lpstr>
      <vt:lpstr>Barnomsorg Mindre mängd avfall och smartare materialanvändning x</vt:lpstr>
      <vt:lpstr>Hattstugan i Bara – minskat matsvinn!</vt:lpstr>
      <vt:lpstr>Gropens gård i Göteborg – minskat restavfall och matavfall!</vt:lpstr>
      <vt:lpstr>PowerPoint-presentation</vt:lpstr>
      <vt:lpstr>PowerPoint-presentation</vt:lpstr>
      <vt:lpstr>Skolor i Skurup – minskat matsvinn!</vt:lpstr>
      <vt:lpstr>Skolor i Helsingborg – minskat matsvinn!</vt:lpstr>
      <vt:lpstr>Skolkök i Eslöv – minskat plastavfall!</vt:lpstr>
      <vt:lpstr>Sandeklevsskolan i Göteborg – minskat rest- och matavfall</vt:lpstr>
      <vt:lpstr>PowerPoint-presentation</vt:lpstr>
      <vt:lpstr>Resterkocken</vt:lpstr>
      <vt:lpstr>PowerPoint-presentation</vt:lpstr>
      <vt:lpstr>IT-avdelningen i Lomma – datorer och telefoner</vt:lpstr>
      <vt:lpstr>Bostadsbolaget och Stadsbyggnadskontoret i Göteborg</vt:lpstr>
      <vt:lpstr>Göteborgs stad – internt återbruk av möbler, Tage</vt:lpstr>
      <vt:lpstr>Malmö stad – internt återbruk av möbler, Malvin</vt:lpstr>
      <vt:lpstr>PowerPoint-presentation</vt:lpstr>
      <vt:lpstr>Gästrike återvinnare – rivningsavfall </vt:lpstr>
      <vt:lpstr>Familjebostäder i Göteborg – rivningsavfall </vt:lpstr>
      <vt:lpstr>PowerPoint-presentation</vt:lpstr>
      <vt:lpstr>Malmö stad – återbrukade möbler</vt:lpstr>
      <vt:lpstr>PowerPoint-presentation</vt:lpstr>
      <vt:lpstr>Göteborgs kulturkalas - engångsmaterial</vt:lpstr>
      <vt:lpstr>Medeltidsveckan i Visby – engångsmaterial och plastavfall</vt:lpstr>
      <vt:lpstr>Almedalsveckan – engångsmaterial och plastavfall</vt:lpstr>
      <vt:lpstr>Matsvinn</vt:lpstr>
      <vt:lpstr>Göteborgsmodellen för mindre matsvinn</vt:lpstr>
      <vt:lpstr>PowerPoint-presentation</vt:lpstr>
      <vt:lpstr>Skolor i Skurup – minskat matsvinn!</vt:lpstr>
      <vt:lpstr>Skolor i Helsingborg – minskat matsvinn!</vt:lpstr>
      <vt:lpstr>PowerPoint-presentation</vt:lpstr>
      <vt:lpstr>Minimeringsmästarna</vt:lpstr>
      <vt:lpstr>Att arbeta strategiskt för resurssmart materialanvändning</vt:lpstr>
      <vt:lpstr>Framgångsfaktorer</vt:lpstr>
      <vt:lpstr>PowerPoint-presentation</vt:lpstr>
      <vt:lpstr>Delaktighet och engagemang</vt:lpstr>
      <vt:lpstr>Samla erfarenhet</vt:lpstr>
      <vt:lpstr>Följ upp</vt:lpstr>
      <vt:lpstr>Tänk verksamhetsutveckling</vt:lpstr>
      <vt:lpstr>Vårt förslag till mål för minskat avfall</vt:lpstr>
      <vt:lpstr>Sammanfattning</vt:lpstr>
      <vt:lpstr>PowerPoint-presentation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Resurssmart materialanvändning </dc:title>
  <dc:creator>Maria Larsson</dc:creator>
  <cp:lastModifiedBy>Microsoft Office User</cp:lastModifiedBy>
  <cp:revision>192</cp:revision>
  <dcterms:created xsi:type="dcterms:W3CDTF">2021-01-10T11:33:05Z</dcterms:created>
  <dcterms:modified xsi:type="dcterms:W3CDTF">2022-03-22T10:10:35Z</dcterms:modified>
</cp:coreProperties>
</file>